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3" r:id="rId8"/>
    <p:sldId id="265" r:id="rId9"/>
    <p:sldId id="266" r:id="rId10"/>
    <p:sldId id="267" r:id="rId11"/>
    <p:sldId id="268" r:id="rId12"/>
    <p:sldId id="270"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D7189F-A2BD-492D-8761-CA310DDA8372}" type="datetimeFigureOut">
              <a:rPr lang="en-US" smtClean="0"/>
              <a:pPr/>
              <a:t>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D7189F-A2BD-492D-8761-CA310DDA8372}" type="datetimeFigureOut">
              <a:rPr lang="en-US" smtClean="0"/>
              <a:pPr/>
              <a:t>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D7189F-A2BD-492D-8761-CA310DDA8372}" type="datetimeFigureOut">
              <a:rPr lang="en-US" smtClean="0"/>
              <a:pPr/>
              <a:t>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D7189F-A2BD-492D-8761-CA310DDA8372}" type="datetimeFigureOut">
              <a:rPr lang="en-US" smtClean="0"/>
              <a:pPr/>
              <a:t>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D7189F-A2BD-492D-8761-CA310DDA8372}" type="datetimeFigureOut">
              <a:rPr lang="en-US" smtClean="0"/>
              <a:pPr/>
              <a:t>2/1/2009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7189F-A2BD-492D-8761-CA310DDA8372}" type="datetimeFigureOut">
              <a:rPr lang="en-US" smtClean="0"/>
              <a:pPr/>
              <a:t>2/1/2009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D7189F-A2BD-492D-8761-CA310DDA8372}" type="datetimeFigureOut">
              <a:rPr lang="en-US" smtClean="0"/>
              <a:pPr/>
              <a:t>2/1/2009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D7189F-A2BD-492D-8761-CA310DDA8372}" type="datetimeFigureOut">
              <a:rPr lang="en-US" smtClean="0"/>
              <a:pPr/>
              <a:t>2/1/2009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7189F-A2BD-492D-8761-CA310DDA8372}" type="datetimeFigureOut">
              <a:rPr lang="en-US" smtClean="0"/>
              <a:pPr/>
              <a:t>2/1/2009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7189F-A2BD-492D-8761-CA310DDA8372}" type="datetimeFigureOut">
              <a:rPr lang="en-US" smtClean="0"/>
              <a:pPr/>
              <a:t>2/1/2009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7189F-A2BD-492D-8761-CA310DDA8372}" type="datetimeFigureOut">
              <a:rPr lang="en-US" smtClean="0"/>
              <a:pPr/>
              <a:t>2/1/2009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273EA3-3147-49A6-A90C-B1D4BB20F1E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7189F-A2BD-492D-8761-CA310DDA8372}" type="datetimeFigureOut">
              <a:rPr lang="en-US" smtClean="0"/>
              <a:pPr/>
              <a:t>2/1/2009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3EA3-3147-49A6-A90C-B1D4BB20F1E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http://www.m-w.com/mw/art/pillory.gi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928934"/>
            <a:ext cx="7772400" cy="1470025"/>
          </a:xfrm>
        </p:spPr>
        <p:txBody>
          <a:bodyPr/>
          <a:lstStyle/>
          <a:p>
            <a:r>
              <a:rPr lang="en-GB" dirty="0" smtClean="0">
                <a:solidFill>
                  <a:srgbClr val="FF0000"/>
                </a:solidFill>
              </a:rPr>
              <a:t>How hard was life for medieval people in town and country? </a:t>
            </a:r>
            <a:endParaRPr lang="en-GB" dirty="0">
              <a:solidFill>
                <a:srgbClr val="FF0000"/>
              </a:solidFill>
            </a:endParaRPr>
          </a:p>
        </p:txBody>
      </p:sp>
      <p:sp>
        <p:nvSpPr>
          <p:cNvPr id="3" name="Subtitle 2"/>
          <p:cNvSpPr>
            <a:spLocks noGrp="1"/>
          </p:cNvSpPr>
          <p:nvPr>
            <p:ph type="subTitle" idx="1"/>
          </p:nvPr>
        </p:nvSpPr>
        <p:spPr>
          <a:xfrm>
            <a:off x="642910" y="4643446"/>
            <a:ext cx="8072494" cy="1928826"/>
          </a:xfrm>
        </p:spPr>
        <p:txBody>
          <a:bodyPr>
            <a:normAutofit fontScale="25000" lnSpcReduction="20000"/>
          </a:bodyPr>
          <a:lstStyle/>
          <a:p>
            <a:pPr algn="l">
              <a:buFont typeface="Arial" pitchFamily="34" charset="0"/>
              <a:buChar char="•"/>
            </a:pPr>
            <a:r>
              <a:rPr lang="en-GB" sz="9600" dirty="0" smtClean="0">
                <a:solidFill>
                  <a:schemeClr val="tx1"/>
                </a:solidFill>
              </a:rPr>
              <a:t>To know how aspects of medieval life are interpreted in modern films </a:t>
            </a:r>
          </a:p>
          <a:p>
            <a:pPr algn="l">
              <a:buFont typeface="Arial" pitchFamily="34" charset="0"/>
              <a:buChar char="•"/>
            </a:pPr>
            <a:r>
              <a:rPr lang="en-GB" sz="9600" dirty="0" smtClean="0">
                <a:solidFill>
                  <a:schemeClr val="tx1"/>
                </a:solidFill>
              </a:rPr>
              <a:t>To review your knowledge of this unit and highlight key findings</a:t>
            </a:r>
          </a:p>
          <a:p>
            <a:pPr algn="l">
              <a:buFont typeface="Arial" pitchFamily="34" charset="0"/>
              <a:buChar char="•"/>
            </a:pPr>
            <a:r>
              <a:rPr lang="en-GB" sz="9600" dirty="0" smtClean="0">
                <a:solidFill>
                  <a:schemeClr val="tx1"/>
                </a:solidFill>
              </a:rPr>
              <a:t>To use your knowledge of the Middle Ages in a structured report</a:t>
            </a:r>
          </a:p>
          <a:p>
            <a:endParaRPr lang="en-GB" dirty="0"/>
          </a:p>
        </p:txBody>
      </p:sp>
      <p:pic>
        <p:nvPicPr>
          <p:cNvPr id="1026" name="Picture 2" descr="C:\Documents and Settings\Clare\Local Settings\Temporary Internet Files\Content.IE5\0CDQCBEM\MCj04130940000[1].wmf"/>
          <p:cNvPicPr>
            <a:picLocks noChangeAspect="1" noChangeArrowheads="1"/>
          </p:cNvPicPr>
          <p:nvPr/>
        </p:nvPicPr>
        <p:blipFill>
          <a:blip r:embed="rId2"/>
          <a:srcRect/>
          <a:stretch>
            <a:fillRect/>
          </a:stretch>
        </p:blipFill>
        <p:spPr bwMode="auto">
          <a:xfrm>
            <a:off x="6429388" y="285728"/>
            <a:ext cx="2143108" cy="2220792"/>
          </a:xfrm>
          <a:prstGeom prst="rect">
            <a:avLst/>
          </a:prstGeom>
          <a:noFill/>
        </p:spPr>
      </p:pic>
      <p:pic>
        <p:nvPicPr>
          <p:cNvPr id="1027" name="Picture 3" descr="C:\Documents and Settings\Clare\Local Settings\Temporary Internet Files\Content.IE5\85ULU5I3\MCj01620640000[1].wmf"/>
          <p:cNvPicPr>
            <a:picLocks noChangeAspect="1" noChangeArrowheads="1"/>
          </p:cNvPicPr>
          <p:nvPr/>
        </p:nvPicPr>
        <p:blipFill>
          <a:blip r:embed="rId3"/>
          <a:srcRect/>
          <a:stretch>
            <a:fillRect/>
          </a:stretch>
        </p:blipFill>
        <p:spPr bwMode="auto">
          <a:xfrm>
            <a:off x="3071802" y="500042"/>
            <a:ext cx="3069172" cy="2075855"/>
          </a:xfrm>
          <a:prstGeom prst="rect">
            <a:avLst/>
          </a:prstGeom>
          <a:noFill/>
        </p:spPr>
      </p:pic>
      <p:pic>
        <p:nvPicPr>
          <p:cNvPr id="1028" name="Picture 4" descr="C:\Documents and Settings\Clare\Local Settings\Temporary Internet Files\Content.IE5\0CDQCBEM\MCj04159960000[1].wmf"/>
          <p:cNvPicPr>
            <a:picLocks noChangeAspect="1" noChangeArrowheads="1"/>
          </p:cNvPicPr>
          <p:nvPr/>
        </p:nvPicPr>
        <p:blipFill>
          <a:blip r:embed="rId4"/>
          <a:srcRect/>
          <a:stretch>
            <a:fillRect/>
          </a:stretch>
        </p:blipFill>
        <p:spPr bwMode="auto">
          <a:xfrm>
            <a:off x="357158" y="714356"/>
            <a:ext cx="2786082" cy="20775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992"/>
            <a:ext cx="3186106" cy="3840171"/>
          </a:xfrm>
        </p:spPr>
        <p:txBody>
          <a:bodyPr/>
          <a:lstStyle/>
          <a:p>
            <a:r>
              <a:rPr lang="en-GB" dirty="0" smtClean="0"/>
              <a:t>25 million people died in just under five years between 1347 and 1352. </a:t>
            </a:r>
          </a:p>
          <a:p>
            <a:endParaRPr lang="en-GB" dirty="0"/>
          </a:p>
        </p:txBody>
      </p:sp>
      <p:sp>
        <p:nvSpPr>
          <p:cNvPr id="4" name="Rectangle 3"/>
          <p:cNvSpPr/>
          <p:nvPr/>
        </p:nvSpPr>
        <p:spPr>
          <a:xfrm>
            <a:off x="642910" y="428604"/>
            <a:ext cx="7643866" cy="714380"/>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The Black Death</a:t>
            </a:r>
            <a:endParaRPr lang="en-GB" sz="4000" b="1" dirty="0">
              <a:solidFill>
                <a:srgbClr val="FF3300"/>
              </a:solidFill>
              <a:latin typeface="Comic Sans MS" pitchFamily="66" charset="0"/>
            </a:endParaRPr>
          </a:p>
        </p:txBody>
      </p:sp>
      <p:pic>
        <p:nvPicPr>
          <p:cNvPr id="24578" name="Picture 2"/>
          <p:cNvPicPr>
            <a:picLocks noChangeAspect="1" noChangeArrowheads="1"/>
          </p:cNvPicPr>
          <p:nvPr/>
        </p:nvPicPr>
        <p:blipFill>
          <a:blip r:embed="rId2"/>
          <a:srcRect/>
          <a:stretch>
            <a:fillRect/>
          </a:stretch>
        </p:blipFill>
        <p:spPr bwMode="auto">
          <a:xfrm>
            <a:off x="714348" y="285728"/>
            <a:ext cx="914400" cy="1171575"/>
          </a:xfrm>
          <a:prstGeom prst="rect">
            <a:avLst/>
          </a:prstGeom>
          <a:noFill/>
          <a:ln w="9525">
            <a:solidFill>
              <a:srgbClr val="000000"/>
            </a:solid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7072330" y="357166"/>
            <a:ext cx="1035050" cy="1096963"/>
          </a:xfrm>
          <a:prstGeom prst="rect">
            <a:avLst/>
          </a:prstGeom>
          <a:noFill/>
          <a:ln w="9525">
            <a:solidFill>
              <a:srgbClr val="000000"/>
            </a:solidFill>
            <a:miter lim="800000"/>
            <a:headEnd/>
            <a:tailEnd/>
          </a:ln>
        </p:spPr>
      </p:pic>
      <p:pic>
        <p:nvPicPr>
          <p:cNvPr id="7" name="Picture 4"/>
          <p:cNvPicPr>
            <a:picLocks noChangeAspect="1" noChangeArrowheads="1"/>
          </p:cNvPicPr>
          <p:nvPr/>
        </p:nvPicPr>
        <p:blipFill>
          <a:blip r:embed="rId4"/>
          <a:srcRect/>
          <a:stretch>
            <a:fillRect/>
          </a:stretch>
        </p:blipFill>
        <p:spPr bwMode="auto">
          <a:xfrm>
            <a:off x="3786182" y="2357430"/>
            <a:ext cx="4762500" cy="32670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4572000" y="3786190"/>
            <a:ext cx="4286280" cy="2853438"/>
          </a:xfrm>
          <a:prstGeom prst="rect">
            <a:avLst/>
          </a:prstGeom>
          <a:noFill/>
          <a:ln w="9525">
            <a:noFill/>
            <a:miter lim="800000"/>
            <a:headEnd/>
            <a:tailEnd/>
          </a:ln>
          <a:effectLst/>
        </p:spPr>
      </p:pic>
      <p:sp>
        <p:nvSpPr>
          <p:cNvPr id="5" name="Title 4"/>
          <p:cNvSpPr>
            <a:spLocks noGrp="1"/>
          </p:cNvSpPr>
          <p:nvPr>
            <p:ph type="title"/>
          </p:nvPr>
        </p:nvSpPr>
        <p:spPr>
          <a:xfrm>
            <a:off x="0" y="214290"/>
            <a:ext cx="5572164" cy="707886"/>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The Peasants Revolt</a:t>
            </a:r>
            <a:endParaRPr lang="en-GB" sz="4000" b="1" dirty="0">
              <a:solidFill>
                <a:srgbClr val="FF3300"/>
              </a:solidFill>
              <a:latin typeface="Comic Sans MS" pitchFamily="66" charset="0"/>
            </a:endParaRPr>
          </a:p>
        </p:txBody>
      </p:sp>
      <p:pic>
        <p:nvPicPr>
          <p:cNvPr id="6" name="Picture 2"/>
          <p:cNvPicPr>
            <a:picLocks noChangeAspect="1" noChangeArrowheads="1"/>
          </p:cNvPicPr>
          <p:nvPr/>
        </p:nvPicPr>
        <p:blipFill>
          <a:blip r:embed="rId3"/>
          <a:srcRect/>
          <a:stretch>
            <a:fillRect/>
          </a:stretch>
        </p:blipFill>
        <p:spPr bwMode="auto">
          <a:xfrm>
            <a:off x="5715008" y="357166"/>
            <a:ext cx="2935360" cy="3156397"/>
          </a:xfrm>
          <a:prstGeom prst="rect">
            <a:avLst/>
          </a:prstGeom>
          <a:noFill/>
          <a:ln w="9525">
            <a:noFill/>
            <a:miter lim="800000"/>
            <a:headEnd/>
            <a:tailEnd/>
          </a:ln>
          <a:effectLst/>
        </p:spPr>
      </p:pic>
      <p:sp>
        <p:nvSpPr>
          <p:cNvPr id="8" name="Text Box 9"/>
          <p:cNvSpPr txBox="1">
            <a:spLocks noGrp="1" noChangeArrowheads="1"/>
          </p:cNvSpPr>
          <p:nvPr>
            <p:ph idx="1"/>
          </p:nvPr>
        </p:nvSpPr>
        <p:spPr bwMode="auto">
          <a:xfrm>
            <a:off x="285720" y="1643050"/>
            <a:ext cx="3929090" cy="4524315"/>
          </a:xfrm>
          <a:prstGeom prst="rect">
            <a:avLst/>
          </a:prstGeom>
          <a:solidFill>
            <a:srgbClr val="92D050"/>
          </a:solidFill>
          <a:ln w="9525">
            <a:noFill/>
            <a:miter lim="800000"/>
            <a:headEnd/>
            <a:tailEnd/>
          </a:ln>
          <a:effectLst/>
        </p:spPr>
        <p:txBody>
          <a:bodyPr wrap="square">
            <a:spAutoFit/>
          </a:bodyPr>
          <a:lstStyle/>
          <a:p>
            <a:pPr marL="0" indent="0">
              <a:buNone/>
            </a:pPr>
            <a:r>
              <a:rPr lang="en-US" b="1" dirty="0" smtClean="0"/>
              <a:t>The </a:t>
            </a:r>
            <a:r>
              <a:rPr lang="en-US" b="1" dirty="0"/>
              <a:t>peasants did </a:t>
            </a:r>
            <a:r>
              <a:rPr lang="en-US" b="1" dirty="0" smtClean="0"/>
              <a:t>not like being slaves </a:t>
            </a:r>
            <a:r>
              <a:rPr lang="en-US" b="1" dirty="0"/>
              <a:t>and </a:t>
            </a:r>
            <a:r>
              <a:rPr lang="en-US" b="1" dirty="0" smtClean="0"/>
              <a:t>paying such high taxes. They decided </a:t>
            </a:r>
            <a:r>
              <a:rPr lang="en-US" b="1" dirty="0"/>
              <a:t>to go and talk </a:t>
            </a:r>
            <a:r>
              <a:rPr lang="en-US" b="1" dirty="0" smtClean="0"/>
              <a:t>to the </a:t>
            </a:r>
            <a:r>
              <a:rPr lang="en-US" b="1" dirty="0"/>
              <a:t>King to ask him to make </a:t>
            </a:r>
            <a:r>
              <a:rPr lang="en-US" b="1" dirty="0" smtClean="0"/>
              <a:t>things fairer. All leaders of the revolt were hanged.</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Things to think about</a:t>
            </a:r>
            <a:endParaRPr lang="en-GB" dirty="0"/>
          </a:p>
        </p:txBody>
      </p:sp>
      <p:sp>
        <p:nvSpPr>
          <p:cNvPr id="3" name="Content Placeholder 2"/>
          <p:cNvSpPr>
            <a:spLocks noGrp="1"/>
          </p:cNvSpPr>
          <p:nvPr>
            <p:ph idx="1"/>
          </p:nvPr>
        </p:nvSpPr>
        <p:spPr>
          <a:xfrm>
            <a:off x="571472" y="857232"/>
            <a:ext cx="8229600" cy="4525963"/>
          </a:xfrm>
        </p:spPr>
        <p:txBody>
          <a:bodyPr/>
          <a:lstStyle/>
          <a:p>
            <a:r>
              <a:rPr lang="en-GB" dirty="0" smtClean="0"/>
              <a:t>Was life always hard for medieval peasants? </a:t>
            </a:r>
          </a:p>
          <a:p>
            <a:r>
              <a:rPr lang="en-GB" dirty="0" smtClean="0"/>
              <a:t>Was life any better in a medieval town? </a:t>
            </a:r>
          </a:p>
          <a:p>
            <a:r>
              <a:rPr lang="en-GB" dirty="0" smtClean="0"/>
              <a:t>Why was the Black Death so terrifying? </a:t>
            </a:r>
          </a:p>
          <a:p>
            <a:r>
              <a:rPr lang="en-GB" dirty="0" smtClean="0"/>
              <a:t>Why was there a Peasants' Revolt in 1381?</a:t>
            </a:r>
            <a:endParaRPr lang="en-GB" dirty="0"/>
          </a:p>
        </p:txBody>
      </p:sp>
      <p:pic>
        <p:nvPicPr>
          <p:cNvPr id="6146" name="Picture 2"/>
          <p:cNvPicPr>
            <a:picLocks noChangeAspect="1" noChangeArrowheads="1"/>
          </p:cNvPicPr>
          <p:nvPr/>
        </p:nvPicPr>
        <p:blipFill>
          <a:blip r:embed="rId2"/>
          <a:srcRect/>
          <a:stretch>
            <a:fillRect/>
          </a:stretch>
        </p:blipFill>
        <p:spPr bwMode="auto">
          <a:xfrm>
            <a:off x="2928926" y="3240526"/>
            <a:ext cx="3071834" cy="3303147"/>
          </a:xfrm>
          <a:prstGeom prst="rect">
            <a:avLst/>
          </a:prstGeom>
          <a:noFill/>
          <a:ln w="9525">
            <a:noFill/>
            <a:miter lim="800000"/>
            <a:headEnd/>
            <a:tailEnd/>
          </a:ln>
          <a:effectLst/>
        </p:spPr>
      </p:pic>
      <p:pic>
        <p:nvPicPr>
          <p:cNvPr id="6147" name="Picture 3" descr="C:\Documents and Settings\Clare\Local Settings\Temporary Internet Files\Content.IE5\E6NNL5EI\MCj04370840000[1].png"/>
          <p:cNvPicPr>
            <a:picLocks noChangeAspect="1" noChangeArrowheads="1"/>
          </p:cNvPicPr>
          <p:nvPr/>
        </p:nvPicPr>
        <p:blipFill>
          <a:blip r:embed="rId3"/>
          <a:srcRect/>
          <a:stretch>
            <a:fillRect/>
          </a:stretch>
        </p:blipFill>
        <p:spPr bwMode="auto">
          <a:xfrm>
            <a:off x="6715140" y="4143380"/>
            <a:ext cx="1585914" cy="1585914"/>
          </a:xfrm>
          <a:prstGeom prst="rect">
            <a:avLst/>
          </a:prstGeom>
          <a:noFill/>
        </p:spPr>
      </p:pic>
      <p:pic>
        <p:nvPicPr>
          <p:cNvPr id="6" name="Picture 3" descr="C:\Documents and Settings\Clare\Local Settings\Temporary Internet Files\Content.IE5\E6NNL5EI\MCj04370840000[1].png"/>
          <p:cNvPicPr>
            <a:picLocks noChangeAspect="1" noChangeArrowheads="1"/>
          </p:cNvPicPr>
          <p:nvPr/>
        </p:nvPicPr>
        <p:blipFill>
          <a:blip r:embed="rId3"/>
          <a:srcRect/>
          <a:stretch>
            <a:fillRect/>
          </a:stretch>
        </p:blipFill>
        <p:spPr bwMode="auto">
          <a:xfrm flipH="1">
            <a:off x="714348" y="4143380"/>
            <a:ext cx="1585914" cy="15859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Middle Ages: 'What was it like for ordinary people?</a:t>
            </a:r>
            <a:endParaRPr lang="en-GB" dirty="0"/>
          </a:p>
        </p:txBody>
      </p:sp>
      <p:sp>
        <p:nvSpPr>
          <p:cNvPr id="3" name="Content Placeholder 2"/>
          <p:cNvSpPr>
            <a:spLocks noGrp="1"/>
          </p:cNvSpPr>
          <p:nvPr>
            <p:ph idx="1"/>
          </p:nvPr>
        </p:nvSpPr>
        <p:spPr>
          <a:xfrm>
            <a:off x="457200" y="1600201"/>
            <a:ext cx="8229600" cy="1328734"/>
          </a:xfrm>
        </p:spPr>
        <p:txBody>
          <a:bodyPr/>
          <a:lstStyle/>
          <a:p>
            <a:r>
              <a:rPr lang="en-GB" dirty="0" smtClean="0">
                <a:solidFill>
                  <a:srgbClr val="FF0000"/>
                </a:solidFill>
              </a:rPr>
              <a:t>YOU DECIDE!</a:t>
            </a:r>
          </a:p>
          <a:p>
            <a:r>
              <a:rPr lang="en-GB" dirty="0" smtClean="0"/>
              <a:t>Which interpretation are you going to choose?</a:t>
            </a:r>
          </a:p>
          <a:p>
            <a:pPr>
              <a:buNone/>
            </a:pPr>
            <a:endParaRPr lang="en-GB" dirty="0">
              <a:solidFill>
                <a:srgbClr val="FF0000"/>
              </a:solidFill>
            </a:endParaRPr>
          </a:p>
        </p:txBody>
      </p:sp>
      <p:sp>
        <p:nvSpPr>
          <p:cNvPr id="4" name="Text Box 3"/>
          <p:cNvSpPr txBox="1">
            <a:spLocks noChangeArrowheads="1"/>
          </p:cNvSpPr>
          <p:nvPr/>
        </p:nvSpPr>
        <p:spPr bwMode="auto">
          <a:xfrm>
            <a:off x="428596" y="3000372"/>
            <a:ext cx="2357454" cy="954107"/>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Always terrible.</a:t>
            </a:r>
            <a:endParaRPr lang="en-GB" sz="2800" b="1" dirty="0">
              <a:latin typeface="Comic Sans MS" pitchFamily="66" charset="0"/>
            </a:endParaRPr>
          </a:p>
        </p:txBody>
      </p:sp>
      <p:sp>
        <p:nvSpPr>
          <p:cNvPr id="5" name="Text Box 3"/>
          <p:cNvSpPr txBox="1">
            <a:spLocks noChangeArrowheads="1"/>
          </p:cNvSpPr>
          <p:nvPr/>
        </p:nvSpPr>
        <p:spPr bwMode="auto">
          <a:xfrm>
            <a:off x="3357554" y="5072074"/>
            <a:ext cx="2000264" cy="1384995"/>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Village life was hard</a:t>
            </a:r>
            <a:endParaRPr lang="en-GB" sz="2800" b="1" dirty="0">
              <a:latin typeface="Comic Sans MS" pitchFamily="66" charset="0"/>
            </a:endParaRPr>
          </a:p>
        </p:txBody>
      </p:sp>
      <p:sp>
        <p:nvSpPr>
          <p:cNvPr id="6" name="Text Box 3"/>
          <p:cNvSpPr txBox="1">
            <a:spLocks noChangeArrowheads="1"/>
          </p:cNvSpPr>
          <p:nvPr/>
        </p:nvSpPr>
        <p:spPr bwMode="auto">
          <a:xfrm>
            <a:off x="6072198" y="3000372"/>
            <a:ext cx="2571768" cy="1384995"/>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Sometimes peasants had a lot of fun</a:t>
            </a:r>
            <a:endParaRPr lang="en-GB" sz="2800" b="1" dirty="0">
              <a:latin typeface="Comic Sans MS" pitchFamily="66" charset="0"/>
            </a:endParaRPr>
          </a:p>
        </p:txBody>
      </p:sp>
      <p:sp>
        <p:nvSpPr>
          <p:cNvPr id="7" name="Text Box 3"/>
          <p:cNvSpPr txBox="1">
            <a:spLocks noChangeArrowheads="1"/>
          </p:cNvSpPr>
          <p:nvPr/>
        </p:nvSpPr>
        <p:spPr bwMode="auto">
          <a:xfrm>
            <a:off x="428596" y="5072074"/>
            <a:ext cx="2143140" cy="1384995"/>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Always fun and exciting!</a:t>
            </a:r>
            <a:endParaRPr lang="en-GB" sz="2800" b="1" dirty="0">
              <a:latin typeface="Comic Sans MS" pitchFamily="66" charset="0"/>
            </a:endParaRPr>
          </a:p>
        </p:txBody>
      </p:sp>
      <p:sp>
        <p:nvSpPr>
          <p:cNvPr id="8" name="Text Box 3"/>
          <p:cNvSpPr txBox="1">
            <a:spLocks noChangeArrowheads="1"/>
          </p:cNvSpPr>
          <p:nvPr/>
        </p:nvSpPr>
        <p:spPr bwMode="auto">
          <a:xfrm>
            <a:off x="6000760" y="5072074"/>
            <a:ext cx="2643206" cy="1384995"/>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Sometimes peasants had a little fun</a:t>
            </a:r>
            <a:endParaRPr lang="en-GB" sz="2800" b="1" dirty="0">
              <a:latin typeface="Comic Sans MS" pitchFamily="66" charset="0"/>
            </a:endParaRPr>
          </a:p>
        </p:txBody>
      </p:sp>
      <p:sp>
        <p:nvSpPr>
          <p:cNvPr id="9" name="Text Box 3"/>
          <p:cNvSpPr txBox="1">
            <a:spLocks noChangeArrowheads="1"/>
          </p:cNvSpPr>
          <p:nvPr/>
        </p:nvSpPr>
        <p:spPr bwMode="auto">
          <a:xfrm>
            <a:off x="3428992" y="3000372"/>
            <a:ext cx="2143140" cy="954107"/>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800" b="1" dirty="0" smtClean="0">
                <a:latin typeface="Comic Sans MS" pitchFamily="66" charset="0"/>
              </a:rPr>
              <a:t>Town life was easy</a:t>
            </a:r>
            <a:endParaRPr lang="en-GB" sz="2800" b="1"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Levels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You have to say </a:t>
            </a:r>
            <a:r>
              <a:rPr lang="en-GB" dirty="0" smtClean="0">
                <a:solidFill>
                  <a:srgbClr val="FF0000"/>
                </a:solidFill>
              </a:rPr>
              <a:t>why </a:t>
            </a:r>
            <a:r>
              <a:rPr lang="en-GB" dirty="0" smtClean="0"/>
              <a:t>you choose the interpretation you did?</a:t>
            </a:r>
          </a:p>
          <a:p>
            <a:r>
              <a:rPr lang="en-GB" dirty="0" smtClean="0"/>
              <a:t>The more explanation you include the higher you level.</a:t>
            </a:r>
          </a:p>
          <a:p>
            <a:pPr lvl="1"/>
            <a:r>
              <a:rPr lang="en-GB" dirty="0" smtClean="0"/>
              <a:t>Level 3 – listed</a:t>
            </a:r>
          </a:p>
          <a:p>
            <a:pPr lvl="1"/>
            <a:r>
              <a:rPr lang="en-GB" dirty="0" smtClean="0"/>
              <a:t>Level 4 – described</a:t>
            </a:r>
          </a:p>
          <a:p>
            <a:pPr lvl="1"/>
            <a:r>
              <a:rPr lang="en-GB" dirty="0" smtClean="0"/>
              <a:t>Level 5 – explained</a:t>
            </a:r>
          </a:p>
          <a:p>
            <a:pPr lvl="1"/>
            <a:r>
              <a:rPr lang="en-GB" dirty="0" smtClean="0"/>
              <a:t>Level 6 - analysed</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1143000"/>
          </a:xfrm>
        </p:spPr>
        <p:txBody>
          <a:bodyPr>
            <a:normAutofit fontScale="90000"/>
          </a:bodyPr>
          <a:lstStyle/>
          <a:p>
            <a:pPr algn="l"/>
            <a:r>
              <a:rPr lang="en-GB" dirty="0" smtClean="0"/>
              <a:t>Watch the following clip from this medieval film.</a:t>
            </a:r>
            <a:br>
              <a:rPr lang="en-GB" dirty="0" smtClean="0"/>
            </a:br>
            <a:r>
              <a:rPr lang="en-GB" dirty="0" smtClean="0">
                <a:solidFill>
                  <a:srgbClr val="FF0000"/>
                </a:solidFill>
              </a:rPr>
              <a:t>What does this tell us about people in the Middle Ages?</a:t>
            </a:r>
            <a:endParaRPr lang="en-GB"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4572000" y="2571744"/>
            <a:ext cx="2746954" cy="39883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29600" cy="1143000"/>
          </a:xfrm>
        </p:spPr>
        <p:txBody>
          <a:bodyPr>
            <a:normAutofit fontScale="90000"/>
          </a:bodyPr>
          <a:lstStyle/>
          <a:p>
            <a:pPr algn="l"/>
            <a:r>
              <a:rPr lang="en-GB" dirty="0" smtClean="0"/>
              <a:t>Watch the following clip from this medieval film.</a:t>
            </a:r>
            <a:br>
              <a:rPr lang="en-GB" dirty="0" smtClean="0"/>
            </a:br>
            <a:r>
              <a:rPr lang="en-GB" dirty="0" smtClean="0">
                <a:solidFill>
                  <a:srgbClr val="FF0000"/>
                </a:solidFill>
              </a:rPr>
              <a:t>What does this tell us about people in the Middle Ages?</a:t>
            </a:r>
            <a:endParaRPr lang="en-GB" dirty="0"/>
          </a:p>
        </p:txBody>
      </p:sp>
      <p:pic>
        <p:nvPicPr>
          <p:cNvPr id="3074" name="Picture 2"/>
          <p:cNvPicPr>
            <a:picLocks noGrp="1" noChangeAspect="1" noChangeArrowheads="1"/>
          </p:cNvPicPr>
          <p:nvPr>
            <p:ph idx="1"/>
          </p:nvPr>
        </p:nvPicPr>
        <p:blipFill>
          <a:blip r:embed="rId2"/>
          <a:srcRect/>
          <a:stretch>
            <a:fillRect/>
          </a:stretch>
        </p:blipFill>
        <p:spPr bwMode="auto">
          <a:xfrm>
            <a:off x="4714876" y="2203472"/>
            <a:ext cx="3143272" cy="4353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Middle Ages: 'What was it like for ordinary people?</a:t>
            </a:r>
            <a:endParaRPr lang="en-GB" dirty="0"/>
          </a:p>
        </p:txBody>
      </p:sp>
      <p:sp>
        <p:nvSpPr>
          <p:cNvPr id="3" name="Content Placeholder 2"/>
          <p:cNvSpPr>
            <a:spLocks noGrp="1"/>
          </p:cNvSpPr>
          <p:nvPr>
            <p:ph idx="1"/>
          </p:nvPr>
        </p:nvSpPr>
        <p:spPr>
          <a:xfrm>
            <a:off x="457200" y="2000240"/>
            <a:ext cx="8229600" cy="4125923"/>
          </a:xfrm>
        </p:spPr>
        <p:txBody>
          <a:bodyPr/>
          <a:lstStyle/>
          <a:p>
            <a:r>
              <a:rPr lang="en-GB" dirty="0" smtClean="0"/>
              <a:t>Are you confused about the Middle Ages? </a:t>
            </a:r>
          </a:p>
          <a:p>
            <a:r>
              <a:rPr lang="en-GB" dirty="0" smtClean="0"/>
              <a:t>What was it like for ordinary people? </a:t>
            </a:r>
          </a:p>
          <a:p>
            <a:r>
              <a:rPr lang="en-GB" dirty="0" smtClean="0"/>
              <a:t>In some films you see jolly people enjoying watching jousting, eating and drinking. </a:t>
            </a:r>
          </a:p>
          <a:p>
            <a:r>
              <a:rPr lang="en-GB" dirty="0" smtClean="0"/>
              <a:t>In others, the poor are treated like slaves by the rich. </a:t>
            </a:r>
          </a:p>
          <a:p>
            <a:r>
              <a:rPr lang="en-GB" dirty="0" smtClean="0">
                <a:solidFill>
                  <a:srgbClr val="FF0000"/>
                </a:solidFill>
              </a:rPr>
              <a:t>Which of these interpretations is right?</a:t>
            </a:r>
            <a:endParaRPr lang="en-GB"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928670"/>
            <a:ext cx="6229336" cy="2500322"/>
          </a:xfrm>
        </p:spPr>
        <p:txBody>
          <a:bodyPr>
            <a:noAutofit/>
          </a:bodyPr>
          <a:lstStyle/>
          <a:p>
            <a:pPr algn="l"/>
            <a:r>
              <a:rPr lang="en-GB" sz="2400" b="1" dirty="0" smtClean="0"/>
              <a:t>You have been hired as researchers by a film director who wants to make an adventure film set in the Middle Ages. She wants to show the reality of life in the medieval town and country. Details must be really accurate - she has been accused by critics of being careless over period detail in her other films.</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endParaRPr lang="en-GB" sz="2400" b="1" dirty="0"/>
          </a:p>
        </p:txBody>
      </p:sp>
      <p:sp>
        <p:nvSpPr>
          <p:cNvPr id="4" name="TextBox 3"/>
          <p:cNvSpPr txBox="1"/>
          <p:nvPr/>
        </p:nvSpPr>
        <p:spPr>
          <a:xfrm>
            <a:off x="214282" y="3571876"/>
            <a:ext cx="5929354" cy="3046988"/>
          </a:xfrm>
          <a:prstGeom prst="rect">
            <a:avLst/>
          </a:prstGeom>
          <a:noFill/>
        </p:spPr>
        <p:txBody>
          <a:bodyPr wrap="square" rtlCol="0">
            <a:spAutoFit/>
          </a:bodyPr>
          <a:lstStyle/>
          <a:p>
            <a:r>
              <a:rPr lang="en-GB" sz="2400" dirty="0"/>
              <a:t>P</a:t>
            </a:r>
            <a:r>
              <a:rPr lang="en-GB" sz="2400" dirty="0" smtClean="0"/>
              <a:t>roduce a brief report answering her questions and providing background information for one scene set in either a village or a town. </a:t>
            </a:r>
            <a:r>
              <a:rPr lang="en-GB" sz="2400" dirty="0"/>
              <a:t>I</a:t>
            </a:r>
            <a:r>
              <a:rPr lang="en-GB" sz="2400" dirty="0" smtClean="0"/>
              <a:t>nclude details, </a:t>
            </a:r>
            <a:r>
              <a:rPr lang="en-GB" sz="2400" i="1" dirty="0" smtClean="0"/>
              <a:t>e.g. the types of people who might be found in this scene, the work or other activities they might be doing, the clothes they might be wearing, and details on what the buildings were like.</a:t>
            </a:r>
            <a:endParaRPr lang="en-GB" sz="2400" dirty="0"/>
          </a:p>
        </p:txBody>
      </p:sp>
      <p:pic>
        <p:nvPicPr>
          <p:cNvPr id="4098" name="Picture 2"/>
          <p:cNvPicPr>
            <a:picLocks noChangeAspect="1" noChangeArrowheads="1"/>
          </p:cNvPicPr>
          <p:nvPr/>
        </p:nvPicPr>
        <p:blipFill>
          <a:blip r:embed="rId2"/>
          <a:srcRect/>
          <a:stretch>
            <a:fillRect/>
          </a:stretch>
        </p:blipFill>
        <p:spPr bwMode="auto">
          <a:xfrm>
            <a:off x="285720" y="500042"/>
            <a:ext cx="1923331" cy="300039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929322" y="2643182"/>
            <a:ext cx="2714644" cy="1660414"/>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858016" y="4509666"/>
            <a:ext cx="1000131" cy="21917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33400" y="990600"/>
            <a:ext cx="2590800" cy="7016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Buildings are timber framed</a:t>
            </a:r>
          </a:p>
        </p:txBody>
      </p:sp>
      <p:sp>
        <p:nvSpPr>
          <p:cNvPr id="16388" name="Text Box 4"/>
          <p:cNvSpPr txBox="1">
            <a:spLocks noChangeArrowheads="1"/>
          </p:cNvSpPr>
          <p:nvPr/>
        </p:nvSpPr>
        <p:spPr bwMode="auto">
          <a:xfrm>
            <a:off x="0" y="3124200"/>
            <a:ext cx="2438400" cy="10064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Upper storey overhangs to maximise space</a:t>
            </a:r>
          </a:p>
        </p:txBody>
      </p:sp>
      <p:sp>
        <p:nvSpPr>
          <p:cNvPr id="16389" name="Text Box 5"/>
          <p:cNvSpPr txBox="1">
            <a:spLocks noChangeArrowheads="1"/>
          </p:cNvSpPr>
          <p:nvPr/>
        </p:nvSpPr>
        <p:spPr bwMode="auto">
          <a:xfrm>
            <a:off x="0" y="5257800"/>
            <a:ext cx="2057400" cy="10064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Sewage in the middle of the street</a:t>
            </a:r>
          </a:p>
        </p:txBody>
      </p:sp>
      <p:sp>
        <p:nvSpPr>
          <p:cNvPr id="16390" name="Text Box 6"/>
          <p:cNvSpPr txBox="1">
            <a:spLocks noChangeArrowheads="1"/>
          </p:cNvSpPr>
          <p:nvPr/>
        </p:nvSpPr>
        <p:spPr bwMode="auto">
          <a:xfrm>
            <a:off x="3276600" y="6019800"/>
            <a:ext cx="1981200" cy="396875"/>
          </a:xfrm>
          <a:prstGeom prst="rect">
            <a:avLst/>
          </a:prstGeom>
          <a:solidFill>
            <a:srgbClr val="99FF66"/>
          </a:solidFill>
          <a:ln w="9525">
            <a:noFill/>
            <a:miter lim="800000"/>
            <a:headEnd/>
            <a:tailEnd/>
          </a:ln>
          <a:effectLst/>
        </p:spPr>
        <p:txBody>
          <a:bodyPr>
            <a:spAutoFit/>
          </a:bodyPr>
          <a:lstStyle/>
          <a:p>
            <a:pPr algn="ctr">
              <a:spcBef>
                <a:spcPct val="50000"/>
              </a:spcBef>
            </a:pPr>
            <a:r>
              <a:rPr lang="en-GB" sz="2000" b="1">
                <a:latin typeface="Comic Sans MS" pitchFamily="66" charset="0"/>
              </a:rPr>
              <a:t>rats</a:t>
            </a:r>
          </a:p>
        </p:txBody>
      </p:sp>
      <p:sp>
        <p:nvSpPr>
          <p:cNvPr id="16391" name="Text Box 7"/>
          <p:cNvSpPr txBox="1">
            <a:spLocks noChangeArrowheads="1"/>
          </p:cNvSpPr>
          <p:nvPr/>
        </p:nvSpPr>
        <p:spPr bwMode="auto">
          <a:xfrm>
            <a:off x="5486400" y="5943600"/>
            <a:ext cx="2819400" cy="3968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Shops in front room</a:t>
            </a:r>
          </a:p>
        </p:txBody>
      </p:sp>
      <p:sp>
        <p:nvSpPr>
          <p:cNvPr id="16392" name="Text Box 8"/>
          <p:cNvSpPr txBox="1">
            <a:spLocks noChangeArrowheads="1"/>
          </p:cNvSpPr>
          <p:nvPr/>
        </p:nvSpPr>
        <p:spPr bwMode="auto">
          <a:xfrm>
            <a:off x="7010400" y="3505200"/>
            <a:ext cx="2133600" cy="10064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Buildings are closely packed - fire risk</a:t>
            </a:r>
          </a:p>
        </p:txBody>
      </p:sp>
      <p:sp>
        <p:nvSpPr>
          <p:cNvPr id="16393" name="Text Box 9"/>
          <p:cNvSpPr txBox="1">
            <a:spLocks noChangeArrowheads="1"/>
          </p:cNvSpPr>
          <p:nvPr/>
        </p:nvSpPr>
        <p:spPr bwMode="auto">
          <a:xfrm>
            <a:off x="7086600" y="1447800"/>
            <a:ext cx="1752600" cy="10064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Pigs eating rubbish in the street</a:t>
            </a:r>
          </a:p>
        </p:txBody>
      </p:sp>
      <p:sp>
        <p:nvSpPr>
          <p:cNvPr id="16394" name="Text Box 10"/>
          <p:cNvSpPr txBox="1">
            <a:spLocks noChangeArrowheads="1"/>
          </p:cNvSpPr>
          <p:nvPr/>
        </p:nvSpPr>
        <p:spPr bwMode="auto">
          <a:xfrm>
            <a:off x="4038600" y="762000"/>
            <a:ext cx="2057400" cy="701675"/>
          </a:xfrm>
          <a:prstGeom prst="rect">
            <a:avLst/>
          </a:prstGeom>
          <a:solidFill>
            <a:srgbClr val="99FF66"/>
          </a:solidFill>
          <a:ln w="9525">
            <a:noFill/>
            <a:miter lim="800000"/>
            <a:headEnd/>
            <a:tailEnd/>
          </a:ln>
          <a:effectLst/>
        </p:spPr>
        <p:txBody>
          <a:bodyPr>
            <a:spAutoFit/>
          </a:bodyPr>
          <a:lstStyle/>
          <a:p>
            <a:pPr>
              <a:spcBef>
                <a:spcPct val="50000"/>
              </a:spcBef>
            </a:pPr>
            <a:r>
              <a:rPr lang="en-GB" sz="2000" b="1">
                <a:latin typeface="Comic Sans MS" pitchFamily="66" charset="0"/>
              </a:rPr>
              <a:t>rubbish thrown into the street</a:t>
            </a:r>
          </a:p>
        </p:txBody>
      </p:sp>
      <p:pic>
        <p:nvPicPr>
          <p:cNvPr id="16395" name="Picture 11" descr="Town scene"/>
          <p:cNvPicPr>
            <a:picLocks noChangeAspect="1" noChangeArrowheads="1"/>
          </p:cNvPicPr>
          <p:nvPr/>
        </p:nvPicPr>
        <p:blipFill>
          <a:blip r:embed="rId2"/>
          <a:srcRect/>
          <a:stretch>
            <a:fillRect/>
          </a:stretch>
        </p:blipFill>
        <p:spPr bwMode="auto">
          <a:xfrm>
            <a:off x="1979613" y="1676400"/>
            <a:ext cx="5040312" cy="4273550"/>
          </a:xfrm>
          <a:prstGeom prst="rect">
            <a:avLst/>
          </a:prstGeom>
          <a:noFill/>
        </p:spPr>
      </p:pic>
      <p:sp>
        <p:nvSpPr>
          <p:cNvPr id="12" name="Rectangle 11"/>
          <p:cNvSpPr/>
          <p:nvPr/>
        </p:nvSpPr>
        <p:spPr>
          <a:xfrm>
            <a:off x="571472" y="142852"/>
            <a:ext cx="7500990" cy="707886"/>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A Typical Town Street</a:t>
            </a:r>
            <a:endParaRPr lang="en-GB" sz="4000" b="1" dirty="0">
              <a:solidFill>
                <a:srgbClr val="FF3300"/>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ev3"/>
          <p:cNvPicPr>
            <a:picLocks noChangeAspect="1" noChangeArrowheads="1"/>
          </p:cNvPicPr>
          <p:nvPr/>
        </p:nvPicPr>
        <p:blipFill>
          <a:blip r:embed="rId2"/>
          <a:srcRect/>
          <a:stretch>
            <a:fillRect/>
          </a:stretch>
        </p:blipFill>
        <p:spPr bwMode="auto">
          <a:xfrm>
            <a:off x="1857356" y="2214554"/>
            <a:ext cx="4143404" cy="2901060"/>
          </a:xfrm>
          <a:prstGeom prst="rect">
            <a:avLst/>
          </a:prstGeom>
          <a:noFill/>
          <a:ln w="9525">
            <a:noFill/>
            <a:miter lim="800000"/>
            <a:headEnd/>
            <a:tailEnd/>
          </a:ln>
        </p:spPr>
      </p:pic>
      <p:pic>
        <p:nvPicPr>
          <p:cNvPr id="5" name="Picture 12" descr="watermill"/>
          <p:cNvPicPr>
            <a:picLocks noChangeAspect="1" noChangeArrowheads="1"/>
          </p:cNvPicPr>
          <p:nvPr/>
        </p:nvPicPr>
        <p:blipFill>
          <a:blip r:embed="rId3"/>
          <a:srcRect t="49763"/>
          <a:stretch>
            <a:fillRect/>
          </a:stretch>
        </p:blipFill>
        <p:spPr bwMode="auto">
          <a:xfrm>
            <a:off x="2428861" y="5429264"/>
            <a:ext cx="3843120" cy="1285884"/>
          </a:xfrm>
          <a:prstGeom prst="rect">
            <a:avLst/>
          </a:prstGeom>
          <a:noFill/>
        </p:spPr>
      </p:pic>
      <p:pic>
        <p:nvPicPr>
          <p:cNvPr id="6" name="Picture 15" descr="harrowing"/>
          <p:cNvPicPr>
            <a:picLocks noChangeAspect="1" noChangeArrowheads="1"/>
          </p:cNvPicPr>
          <p:nvPr/>
        </p:nvPicPr>
        <p:blipFill>
          <a:blip r:embed="rId4"/>
          <a:srcRect t="33013"/>
          <a:stretch>
            <a:fillRect/>
          </a:stretch>
        </p:blipFill>
        <p:spPr bwMode="auto">
          <a:xfrm>
            <a:off x="2285984" y="571480"/>
            <a:ext cx="4186238" cy="1592666"/>
          </a:xfrm>
          <a:prstGeom prst="rect">
            <a:avLst/>
          </a:prstGeom>
          <a:noFill/>
        </p:spPr>
      </p:pic>
      <p:pic>
        <p:nvPicPr>
          <p:cNvPr id="7" name="Picture 5" descr="1642_sowing_SM"/>
          <p:cNvPicPr>
            <a:picLocks noChangeAspect="1" noChangeArrowheads="1"/>
          </p:cNvPicPr>
          <p:nvPr/>
        </p:nvPicPr>
        <p:blipFill>
          <a:blip r:embed="rId5"/>
          <a:srcRect l="8677" t="34470" r="40352" b="8712"/>
          <a:stretch>
            <a:fillRect/>
          </a:stretch>
        </p:blipFill>
        <p:spPr bwMode="auto">
          <a:xfrm>
            <a:off x="142844" y="5286364"/>
            <a:ext cx="2200290" cy="1571636"/>
          </a:xfrm>
          <a:prstGeom prst="rect">
            <a:avLst/>
          </a:prstGeom>
          <a:noFill/>
        </p:spPr>
      </p:pic>
      <p:pic>
        <p:nvPicPr>
          <p:cNvPr id="8" name="Picture 3" descr="weeds"/>
          <p:cNvPicPr>
            <a:picLocks noChangeAspect="1" noChangeArrowheads="1"/>
          </p:cNvPicPr>
          <p:nvPr/>
        </p:nvPicPr>
        <p:blipFill>
          <a:blip r:embed="rId6"/>
          <a:srcRect l="21274" t="23883" r="11117" b="6412"/>
          <a:stretch>
            <a:fillRect/>
          </a:stretch>
        </p:blipFill>
        <p:spPr bwMode="auto">
          <a:xfrm>
            <a:off x="6429388" y="5357826"/>
            <a:ext cx="2286016" cy="1310649"/>
          </a:xfrm>
          <a:prstGeom prst="rect">
            <a:avLst/>
          </a:prstGeom>
          <a:noFill/>
        </p:spPr>
      </p:pic>
      <p:pic>
        <p:nvPicPr>
          <p:cNvPr id="1027" name="Picture 3" descr="peasant-costume2"/>
          <p:cNvPicPr>
            <a:picLocks noChangeAspect="1" noChangeArrowheads="1"/>
          </p:cNvPicPr>
          <p:nvPr/>
        </p:nvPicPr>
        <p:blipFill>
          <a:blip r:embed="rId7"/>
          <a:srcRect/>
          <a:stretch>
            <a:fillRect/>
          </a:stretch>
        </p:blipFill>
        <p:spPr bwMode="auto">
          <a:xfrm>
            <a:off x="6572264" y="2786058"/>
            <a:ext cx="2151072" cy="2066952"/>
          </a:xfrm>
          <a:prstGeom prst="rect">
            <a:avLst/>
          </a:prstGeom>
          <a:noFill/>
          <a:ln w="9525">
            <a:noFill/>
            <a:miter lim="800000"/>
            <a:headEnd/>
            <a:tailEnd/>
          </a:ln>
        </p:spPr>
      </p:pic>
      <p:sp>
        <p:nvSpPr>
          <p:cNvPr id="12" name="Rectangle 11"/>
          <p:cNvSpPr/>
          <p:nvPr/>
        </p:nvSpPr>
        <p:spPr>
          <a:xfrm>
            <a:off x="6143604" y="0"/>
            <a:ext cx="3000396" cy="1938992"/>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A Typical Village Scene</a:t>
            </a:r>
            <a:endParaRPr lang="en-GB" sz="4000" b="1" dirty="0">
              <a:solidFill>
                <a:srgbClr val="FF3300"/>
              </a:solidFill>
              <a:latin typeface="Comic Sans MS" pitchFamily="66" charset="0"/>
            </a:endParaRPr>
          </a:p>
        </p:txBody>
      </p:sp>
      <p:sp>
        <p:nvSpPr>
          <p:cNvPr id="13" name="Text Box 3"/>
          <p:cNvSpPr txBox="1">
            <a:spLocks noChangeArrowheads="1"/>
          </p:cNvSpPr>
          <p:nvPr/>
        </p:nvSpPr>
        <p:spPr bwMode="auto">
          <a:xfrm>
            <a:off x="3428992" y="2214554"/>
            <a:ext cx="2590800" cy="1015663"/>
          </a:xfrm>
          <a:prstGeom prst="rect">
            <a:avLst/>
          </a:prstGeom>
          <a:solidFill>
            <a:srgbClr val="99FF66"/>
          </a:solidFill>
          <a:ln w="9525">
            <a:noFill/>
            <a:miter lim="800000"/>
            <a:headEnd/>
            <a:tailEnd/>
          </a:ln>
          <a:effectLst/>
        </p:spPr>
        <p:txBody>
          <a:bodyPr>
            <a:spAutoFit/>
          </a:bodyPr>
          <a:lstStyle/>
          <a:p>
            <a:pPr>
              <a:spcBef>
                <a:spcPct val="50000"/>
              </a:spcBef>
            </a:pPr>
            <a:r>
              <a:rPr lang="en-GB" sz="2000" b="1" dirty="0" smtClean="0">
                <a:latin typeface="Comic Sans MS" pitchFamily="66" charset="0"/>
              </a:rPr>
              <a:t>Houses </a:t>
            </a:r>
            <a:r>
              <a:rPr lang="en-GB" sz="2000" b="1" dirty="0">
                <a:latin typeface="Comic Sans MS" pitchFamily="66" charset="0"/>
              </a:rPr>
              <a:t>are </a:t>
            </a:r>
            <a:r>
              <a:rPr lang="en-GB" sz="2000" b="1" dirty="0" smtClean="0">
                <a:latin typeface="Comic Sans MS" pitchFamily="66" charset="0"/>
              </a:rPr>
              <a:t>made of wood, mud and straw</a:t>
            </a:r>
            <a:endParaRPr lang="en-GB" sz="2000" b="1" dirty="0">
              <a:latin typeface="Comic Sans MS" pitchFamily="66" charset="0"/>
            </a:endParaRPr>
          </a:p>
        </p:txBody>
      </p:sp>
      <p:sp>
        <p:nvSpPr>
          <p:cNvPr id="14" name="Text Box 3"/>
          <p:cNvSpPr txBox="1">
            <a:spLocks noChangeArrowheads="1"/>
          </p:cNvSpPr>
          <p:nvPr/>
        </p:nvSpPr>
        <p:spPr bwMode="auto">
          <a:xfrm>
            <a:off x="2786050" y="142852"/>
            <a:ext cx="2071702" cy="400110"/>
          </a:xfrm>
          <a:prstGeom prst="rect">
            <a:avLst/>
          </a:prstGeom>
          <a:solidFill>
            <a:srgbClr val="99FF66"/>
          </a:solidFill>
          <a:ln w="9525">
            <a:noFill/>
            <a:miter lim="800000"/>
            <a:headEnd/>
            <a:tailEnd/>
          </a:ln>
          <a:effectLst/>
        </p:spPr>
        <p:txBody>
          <a:bodyPr wrap="square">
            <a:spAutoFit/>
          </a:bodyPr>
          <a:lstStyle/>
          <a:p>
            <a:pPr lvl="1">
              <a:spcBef>
                <a:spcPct val="50000"/>
              </a:spcBef>
            </a:pPr>
            <a:r>
              <a:rPr lang="en-GB" sz="2000" b="1" dirty="0" smtClean="0">
                <a:latin typeface="Comic Sans MS" pitchFamily="66" charset="0"/>
              </a:rPr>
              <a:t>Ploughing</a:t>
            </a:r>
            <a:endParaRPr lang="en-GB" sz="2000" b="1" dirty="0">
              <a:latin typeface="Comic Sans MS" pitchFamily="66" charset="0"/>
            </a:endParaRPr>
          </a:p>
        </p:txBody>
      </p:sp>
      <p:sp>
        <p:nvSpPr>
          <p:cNvPr id="15" name="Text Box 3"/>
          <p:cNvSpPr txBox="1">
            <a:spLocks noChangeArrowheads="1"/>
          </p:cNvSpPr>
          <p:nvPr/>
        </p:nvSpPr>
        <p:spPr bwMode="auto">
          <a:xfrm>
            <a:off x="142844" y="4857760"/>
            <a:ext cx="2071702" cy="400110"/>
          </a:xfrm>
          <a:prstGeom prst="rect">
            <a:avLst/>
          </a:prstGeom>
          <a:solidFill>
            <a:srgbClr val="99FF66"/>
          </a:solidFill>
          <a:ln w="9525">
            <a:noFill/>
            <a:miter lim="800000"/>
            <a:headEnd/>
            <a:tailEnd/>
          </a:ln>
          <a:effectLst/>
        </p:spPr>
        <p:txBody>
          <a:bodyPr wrap="square">
            <a:spAutoFit/>
          </a:bodyPr>
          <a:lstStyle/>
          <a:p>
            <a:pPr lvl="1">
              <a:spcBef>
                <a:spcPct val="50000"/>
              </a:spcBef>
            </a:pPr>
            <a:r>
              <a:rPr lang="en-GB" sz="2000" b="1" dirty="0" smtClean="0">
                <a:latin typeface="Comic Sans MS" pitchFamily="66" charset="0"/>
              </a:rPr>
              <a:t>Sowing</a:t>
            </a:r>
            <a:endParaRPr lang="en-GB" sz="2000" b="1" dirty="0">
              <a:latin typeface="Comic Sans MS" pitchFamily="66" charset="0"/>
            </a:endParaRPr>
          </a:p>
        </p:txBody>
      </p:sp>
      <p:sp>
        <p:nvSpPr>
          <p:cNvPr id="16" name="Text Box 3"/>
          <p:cNvSpPr txBox="1">
            <a:spLocks noChangeArrowheads="1"/>
          </p:cNvSpPr>
          <p:nvPr/>
        </p:nvSpPr>
        <p:spPr bwMode="auto">
          <a:xfrm>
            <a:off x="2928926" y="5000636"/>
            <a:ext cx="2071702" cy="400110"/>
          </a:xfrm>
          <a:prstGeom prst="rect">
            <a:avLst/>
          </a:prstGeom>
          <a:solidFill>
            <a:srgbClr val="99FF66"/>
          </a:solidFill>
          <a:ln w="9525">
            <a:noFill/>
            <a:miter lim="800000"/>
            <a:headEnd/>
            <a:tailEnd/>
          </a:ln>
          <a:effectLst/>
        </p:spPr>
        <p:txBody>
          <a:bodyPr wrap="square">
            <a:spAutoFit/>
          </a:bodyPr>
          <a:lstStyle/>
          <a:p>
            <a:pPr lvl="1">
              <a:spcBef>
                <a:spcPct val="50000"/>
              </a:spcBef>
            </a:pPr>
            <a:r>
              <a:rPr lang="en-GB" sz="2000" b="1" dirty="0" smtClean="0">
                <a:latin typeface="Comic Sans MS" pitchFamily="66" charset="0"/>
              </a:rPr>
              <a:t>Water Mill</a:t>
            </a:r>
            <a:endParaRPr lang="en-GB" sz="2000" b="1" dirty="0">
              <a:latin typeface="Comic Sans MS" pitchFamily="66" charset="0"/>
            </a:endParaRPr>
          </a:p>
        </p:txBody>
      </p:sp>
      <p:sp>
        <p:nvSpPr>
          <p:cNvPr id="17" name="Text Box 3"/>
          <p:cNvSpPr txBox="1">
            <a:spLocks noChangeArrowheads="1"/>
          </p:cNvSpPr>
          <p:nvPr/>
        </p:nvSpPr>
        <p:spPr bwMode="auto">
          <a:xfrm>
            <a:off x="6643702" y="4929198"/>
            <a:ext cx="2071702" cy="400110"/>
          </a:xfrm>
          <a:prstGeom prst="rect">
            <a:avLst/>
          </a:prstGeom>
          <a:solidFill>
            <a:srgbClr val="99FF66"/>
          </a:solidFill>
          <a:ln w="9525">
            <a:noFill/>
            <a:miter lim="800000"/>
            <a:headEnd/>
            <a:tailEnd/>
          </a:ln>
          <a:effectLst/>
        </p:spPr>
        <p:txBody>
          <a:bodyPr wrap="square">
            <a:spAutoFit/>
          </a:bodyPr>
          <a:lstStyle/>
          <a:p>
            <a:pPr lvl="1">
              <a:spcBef>
                <a:spcPct val="50000"/>
              </a:spcBef>
            </a:pPr>
            <a:r>
              <a:rPr lang="en-GB" sz="2000" b="1" dirty="0" smtClean="0">
                <a:latin typeface="Comic Sans MS" pitchFamily="66" charset="0"/>
              </a:rPr>
              <a:t>Weeding</a:t>
            </a:r>
            <a:endParaRPr lang="en-GB" sz="2000" b="1" dirty="0">
              <a:latin typeface="Comic Sans MS" pitchFamily="66" charset="0"/>
            </a:endParaRPr>
          </a:p>
        </p:txBody>
      </p:sp>
      <p:sp>
        <p:nvSpPr>
          <p:cNvPr id="18" name="Text Box 3"/>
          <p:cNvSpPr txBox="1">
            <a:spLocks noChangeArrowheads="1"/>
          </p:cNvSpPr>
          <p:nvPr/>
        </p:nvSpPr>
        <p:spPr bwMode="auto">
          <a:xfrm>
            <a:off x="6715140" y="2000240"/>
            <a:ext cx="2071702" cy="707886"/>
          </a:xfrm>
          <a:prstGeom prst="rect">
            <a:avLst/>
          </a:prstGeom>
          <a:solidFill>
            <a:srgbClr val="99FF66"/>
          </a:solidFill>
          <a:ln w="9525">
            <a:noFill/>
            <a:miter lim="800000"/>
            <a:headEnd/>
            <a:tailEnd/>
          </a:ln>
          <a:effectLst/>
        </p:spPr>
        <p:txBody>
          <a:bodyPr wrap="square">
            <a:spAutoFit/>
          </a:bodyPr>
          <a:lstStyle/>
          <a:p>
            <a:pPr lvl="1">
              <a:spcBef>
                <a:spcPct val="50000"/>
              </a:spcBef>
            </a:pPr>
            <a:r>
              <a:rPr lang="en-GB" sz="2000" b="1" dirty="0" smtClean="0">
                <a:latin typeface="Comic Sans MS" pitchFamily="66" charset="0"/>
              </a:rPr>
              <a:t>Peasant clothing</a:t>
            </a:r>
            <a:endParaRPr lang="en-GB" sz="2000" b="1" dirty="0">
              <a:latin typeface="Comic Sans MS" pitchFamily="66" charset="0"/>
            </a:endParaRPr>
          </a:p>
        </p:txBody>
      </p:sp>
      <p:pic>
        <p:nvPicPr>
          <p:cNvPr id="1029" name="Picture 5"/>
          <p:cNvPicPr>
            <a:picLocks noChangeAspect="1" noChangeArrowheads="1"/>
          </p:cNvPicPr>
          <p:nvPr/>
        </p:nvPicPr>
        <p:blipFill>
          <a:blip r:embed="rId8"/>
          <a:srcRect/>
          <a:stretch>
            <a:fillRect/>
          </a:stretch>
        </p:blipFill>
        <p:spPr bwMode="auto">
          <a:xfrm>
            <a:off x="142844" y="2285992"/>
            <a:ext cx="1562919" cy="2409821"/>
          </a:xfrm>
          <a:prstGeom prst="rect">
            <a:avLst/>
          </a:prstGeom>
          <a:noFill/>
          <a:ln w="9525">
            <a:noFill/>
            <a:miter lim="800000"/>
            <a:headEnd/>
            <a:tailEnd/>
          </a:ln>
          <a:effectLst/>
        </p:spPr>
      </p:pic>
      <p:sp>
        <p:nvSpPr>
          <p:cNvPr id="21" name="Text Box 3"/>
          <p:cNvSpPr txBox="1">
            <a:spLocks noChangeArrowheads="1"/>
          </p:cNvSpPr>
          <p:nvPr/>
        </p:nvSpPr>
        <p:spPr bwMode="auto">
          <a:xfrm>
            <a:off x="142844" y="285728"/>
            <a:ext cx="2000264" cy="1754326"/>
          </a:xfrm>
          <a:prstGeom prst="rect">
            <a:avLst/>
          </a:prstGeom>
          <a:solidFill>
            <a:srgbClr val="99FF66"/>
          </a:solidFill>
          <a:ln w="9525">
            <a:noFill/>
            <a:miter lim="800000"/>
            <a:headEnd/>
            <a:tailEnd/>
          </a:ln>
          <a:effectLst/>
        </p:spPr>
        <p:txBody>
          <a:bodyPr wrap="square">
            <a:spAutoFit/>
          </a:bodyPr>
          <a:lstStyle/>
          <a:p>
            <a:r>
              <a:rPr lang="en-GB" b="1" dirty="0" smtClean="0">
                <a:latin typeface="Comic Sans MS" pitchFamily="66" charset="0"/>
              </a:rPr>
              <a:t>I must make sure I harvest enough for my family as well as for my Lord and the Church.</a:t>
            </a:r>
            <a:endParaRPr lang="en-GB" b="1"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6" y="285728"/>
            <a:ext cx="3714744" cy="707886"/>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Entertainment</a:t>
            </a:r>
            <a:endParaRPr lang="en-GB" sz="4000" b="1" dirty="0">
              <a:solidFill>
                <a:srgbClr val="FF3300"/>
              </a:solidFill>
              <a:latin typeface="Comic Sans MS" pitchFamily="66" charset="0"/>
            </a:endParaRPr>
          </a:p>
        </p:txBody>
      </p:sp>
      <p:pic>
        <p:nvPicPr>
          <p:cNvPr id="5" name="Picture 4" descr="untitled 2"/>
          <p:cNvPicPr>
            <a:picLocks noChangeAspect="1" noChangeArrowheads="1"/>
          </p:cNvPicPr>
          <p:nvPr/>
        </p:nvPicPr>
        <p:blipFill>
          <a:blip r:embed="rId2"/>
          <a:srcRect/>
          <a:stretch>
            <a:fillRect/>
          </a:stretch>
        </p:blipFill>
        <p:spPr bwMode="auto">
          <a:xfrm>
            <a:off x="214282" y="142852"/>
            <a:ext cx="2857519" cy="2143140"/>
          </a:xfrm>
          <a:prstGeom prst="rect">
            <a:avLst/>
          </a:prstGeom>
          <a:noFill/>
        </p:spPr>
      </p:pic>
      <p:pic>
        <p:nvPicPr>
          <p:cNvPr id="6" name="Picture 2" descr="pageant"/>
          <p:cNvPicPr>
            <a:picLocks noChangeAspect="1" noChangeArrowheads="1"/>
          </p:cNvPicPr>
          <p:nvPr/>
        </p:nvPicPr>
        <p:blipFill>
          <a:blip r:embed="rId3"/>
          <a:srcRect/>
          <a:stretch>
            <a:fillRect/>
          </a:stretch>
        </p:blipFill>
        <p:spPr bwMode="auto">
          <a:xfrm>
            <a:off x="214282" y="4500570"/>
            <a:ext cx="2881155" cy="2119849"/>
          </a:xfrm>
          <a:prstGeom prst="rect">
            <a:avLst/>
          </a:prstGeom>
          <a:noFill/>
        </p:spPr>
      </p:pic>
      <p:pic>
        <p:nvPicPr>
          <p:cNvPr id="7" name="Picture 4" descr="bkmed"/>
          <p:cNvPicPr>
            <a:picLocks noChangeAspect="1" noChangeArrowheads="1"/>
          </p:cNvPicPr>
          <p:nvPr/>
        </p:nvPicPr>
        <p:blipFill>
          <a:blip r:embed="rId4"/>
          <a:srcRect/>
          <a:stretch>
            <a:fillRect/>
          </a:stretch>
        </p:blipFill>
        <p:spPr bwMode="auto">
          <a:xfrm>
            <a:off x="6072198" y="1643050"/>
            <a:ext cx="2881333" cy="2161000"/>
          </a:xfrm>
          <a:prstGeom prst="rect">
            <a:avLst/>
          </a:prstGeom>
          <a:noFill/>
        </p:spPr>
      </p:pic>
      <p:pic>
        <p:nvPicPr>
          <p:cNvPr id="8" name="Picture 2" descr="dance1a"/>
          <p:cNvPicPr>
            <a:picLocks noChangeAspect="1" noChangeArrowheads="1"/>
          </p:cNvPicPr>
          <p:nvPr/>
        </p:nvPicPr>
        <p:blipFill>
          <a:blip r:embed="rId5"/>
          <a:srcRect/>
          <a:stretch>
            <a:fillRect/>
          </a:stretch>
        </p:blipFill>
        <p:spPr bwMode="auto">
          <a:xfrm>
            <a:off x="3357554" y="4286256"/>
            <a:ext cx="2357454" cy="2357454"/>
          </a:xfrm>
          <a:prstGeom prst="rect">
            <a:avLst/>
          </a:prstGeom>
          <a:noFill/>
        </p:spPr>
      </p:pic>
      <p:pic>
        <p:nvPicPr>
          <p:cNvPr id="9" name="Picture 4" descr="1112454121_1385"/>
          <p:cNvPicPr>
            <a:picLocks noChangeAspect="1" noChangeArrowheads="1"/>
          </p:cNvPicPr>
          <p:nvPr/>
        </p:nvPicPr>
        <p:blipFill>
          <a:blip r:embed="rId6"/>
          <a:srcRect/>
          <a:stretch>
            <a:fillRect/>
          </a:stretch>
        </p:blipFill>
        <p:spPr bwMode="auto">
          <a:xfrm>
            <a:off x="6215074" y="4071942"/>
            <a:ext cx="2786082" cy="2642533"/>
          </a:xfrm>
          <a:prstGeom prst="rect">
            <a:avLst/>
          </a:prstGeom>
          <a:noFill/>
        </p:spPr>
      </p:pic>
      <p:pic>
        <p:nvPicPr>
          <p:cNvPr id="10" name="Picture 2" descr="games3a"/>
          <p:cNvPicPr>
            <a:picLocks noChangeAspect="1" noChangeArrowheads="1"/>
          </p:cNvPicPr>
          <p:nvPr/>
        </p:nvPicPr>
        <p:blipFill>
          <a:blip r:embed="rId7"/>
          <a:srcRect/>
          <a:stretch>
            <a:fillRect/>
          </a:stretch>
        </p:blipFill>
        <p:spPr bwMode="auto">
          <a:xfrm>
            <a:off x="3286116" y="2578496"/>
            <a:ext cx="1785950" cy="1624239"/>
          </a:xfrm>
          <a:prstGeom prst="rect">
            <a:avLst/>
          </a:prstGeom>
          <a:noFill/>
        </p:spPr>
      </p:pic>
      <p:pic>
        <p:nvPicPr>
          <p:cNvPr id="11" name="Picture 2" descr="John-rob"/>
          <p:cNvPicPr>
            <a:picLocks noChangeAspect="1" noChangeArrowheads="1"/>
          </p:cNvPicPr>
          <p:nvPr/>
        </p:nvPicPr>
        <p:blipFill>
          <a:blip r:embed="rId8"/>
          <a:srcRect/>
          <a:stretch>
            <a:fillRect/>
          </a:stretch>
        </p:blipFill>
        <p:spPr bwMode="auto">
          <a:xfrm>
            <a:off x="214282" y="2428868"/>
            <a:ext cx="2571736" cy="1928802"/>
          </a:xfrm>
          <a:prstGeom prst="rect">
            <a:avLst/>
          </a:prstGeom>
          <a:noFill/>
        </p:spPr>
      </p:pic>
      <p:pic>
        <p:nvPicPr>
          <p:cNvPr id="2050" name="Picture 2"/>
          <p:cNvPicPr>
            <a:picLocks noChangeAspect="1" noChangeArrowheads="1"/>
          </p:cNvPicPr>
          <p:nvPr/>
        </p:nvPicPr>
        <p:blipFill>
          <a:blip r:embed="rId9"/>
          <a:srcRect/>
          <a:stretch>
            <a:fillRect/>
          </a:stretch>
        </p:blipFill>
        <p:spPr bwMode="auto">
          <a:xfrm>
            <a:off x="3286116" y="142852"/>
            <a:ext cx="2143140" cy="2143140"/>
          </a:xfrm>
          <a:prstGeom prst="rect">
            <a:avLst/>
          </a:prstGeom>
          <a:noFill/>
          <a:ln w="9525">
            <a:noFill/>
            <a:miter lim="800000"/>
            <a:headEnd/>
            <a:tailEnd/>
          </a:ln>
          <a:effectLst/>
        </p:spPr>
      </p:pic>
      <p:sp>
        <p:nvSpPr>
          <p:cNvPr id="13" name="Text Box 3"/>
          <p:cNvSpPr txBox="1">
            <a:spLocks noChangeArrowheads="1"/>
          </p:cNvSpPr>
          <p:nvPr/>
        </p:nvSpPr>
        <p:spPr bwMode="auto">
          <a:xfrm>
            <a:off x="214282" y="6215082"/>
            <a:ext cx="1000132" cy="400110"/>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Plays</a:t>
            </a:r>
            <a:endParaRPr lang="en-GB" sz="2000" b="1" dirty="0">
              <a:latin typeface="Comic Sans MS" pitchFamily="66" charset="0"/>
            </a:endParaRPr>
          </a:p>
        </p:txBody>
      </p:sp>
      <p:sp>
        <p:nvSpPr>
          <p:cNvPr id="14" name="Text Box 3"/>
          <p:cNvSpPr txBox="1">
            <a:spLocks noChangeArrowheads="1"/>
          </p:cNvSpPr>
          <p:nvPr/>
        </p:nvSpPr>
        <p:spPr bwMode="auto">
          <a:xfrm>
            <a:off x="3357554" y="6286520"/>
            <a:ext cx="1357322" cy="400110"/>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Dancing</a:t>
            </a:r>
            <a:endParaRPr lang="en-GB" sz="2000" b="1" dirty="0">
              <a:latin typeface="Comic Sans MS" pitchFamily="66" charset="0"/>
            </a:endParaRPr>
          </a:p>
        </p:txBody>
      </p:sp>
      <p:sp>
        <p:nvSpPr>
          <p:cNvPr id="15" name="Text Box 3"/>
          <p:cNvSpPr txBox="1">
            <a:spLocks noChangeArrowheads="1"/>
          </p:cNvSpPr>
          <p:nvPr/>
        </p:nvSpPr>
        <p:spPr bwMode="auto">
          <a:xfrm>
            <a:off x="6215074" y="4071942"/>
            <a:ext cx="1357322" cy="707886"/>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Ball Games</a:t>
            </a:r>
            <a:endParaRPr lang="en-GB" sz="2000" b="1" dirty="0">
              <a:latin typeface="Comic Sans MS" pitchFamily="66" charset="0"/>
            </a:endParaRPr>
          </a:p>
        </p:txBody>
      </p:sp>
      <p:sp>
        <p:nvSpPr>
          <p:cNvPr id="16" name="Text Box 3"/>
          <p:cNvSpPr txBox="1">
            <a:spLocks noChangeArrowheads="1"/>
          </p:cNvSpPr>
          <p:nvPr/>
        </p:nvSpPr>
        <p:spPr bwMode="auto">
          <a:xfrm>
            <a:off x="3143240" y="1928802"/>
            <a:ext cx="3000396" cy="400110"/>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Watching Punishments</a:t>
            </a:r>
            <a:endParaRPr lang="en-GB" sz="2000" b="1" dirty="0">
              <a:latin typeface="Comic Sans MS" pitchFamily="66" charset="0"/>
            </a:endParaRPr>
          </a:p>
        </p:txBody>
      </p:sp>
      <p:sp>
        <p:nvSpPr>
          <p:cNvPr id="17" name="Text Box 3"/>
          <p:cNvSpPr txBox="1">
            <a:spLocks noChangeArrowheads="1"/>
          </p:cNvSpPr>
          <p:nvPr/>
        </p:nvSpPr>
        <p:spPr bwMode="auto">
          <a:xfrm>
            <a:off x="5072066" y="3214686"/>
            <a:ext cx="1000132" cy="707886"/>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Board Games</a:t>
            </a:r>
            <a:endParaRPr lang="en-GB" sz="2000" b="1" dirty="0">
              <a:latin typeface="Comic Sans MS" pitchFamily="66" charset="0"/>
            </a:endParaRPr>
          </a:p>
        </p:txBody>
      </p:sp>
      <p:sp>
        <p:nvSpPr>
          <p:cNvPr id="18" name="Text Box 3"/>
          <p:cNvSpPr txBox="1">
            <a:spLocks noChangeArrowheads="1"/>
          </p:cNvSpPr>
          <p:nvPr/>
        </p:nvSpPr>
        <p:spPr bwMode="auto">
          <a:xfrm>
            <a:off x="214282" y="4000504"/>
            <a:ext cx="1928826" cy="400110"/>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Sword Fights</a:t>
            </a:r>
            <a:endParaRPr lang="en-GB" sz="2000" b="1" dirty="0">
              <a:latin typeface="Comic Sans MS" pitchFamily="66" charset="0"/>
            </a:endParaRPr>
          </a:p>
        </p:txBody>
      </p:sp>
      <p:sp>
        <p:nvSpPr>
          <p:cNvPr id="19" name="Text Box 3"/>
          <p:cNvSpPr txBox="1">
            <a:spLocks noChangeArrowheads="1"/>
          </p:cNvSpPr>
          <p:nvPr/>
        </p:nvSpPr>
        <p:spPr bwMode="auto">
          <a:xfrm>
            <a:off x="214282" y="1928802"/>
            <a:ext cx="1214446" cy="400110"/>
          </a:xfrm>
          <a:prstGeom prst="rect">
            <a:avLst/>
          </a:prstGeom>
          <a:solidFill>
            <a:srgbClr val="99FF66"/>
          </a:solidFill>
          <a:ln w="9525">
            <a:noFill/>
            <a:miter lim="800000"/>
            <a:headEnd/>
            <a:tailEnd/>
          </a:ln>
          <a:effectLst/>
        </p:spPr>
        <p:txBody>
          <a:bodyPr wrap="square">
            <a:spAutoFit/>
          </a:bodyPr>
          <a:lstStyle/>
          <a:p>
            <a:pPr marL="0" lvl="1">
              <a:spcBef>
                <a:spcPct val="50000"/>
              </a:spcBef>
            </a:pPr>
            <a:r>
              <a:rPr lang="en-GB" sz="2000" b="1" dirty="0" smtClean="0">
                <a:latin typeface="Comic Sans MS" pitchFamily="66" charset="0"/>
              </a:rPr>
              <a:t>Jousting</a:t>
            </a:r>
            <a:endParaRPr lang="en-GB" sz="2000" b="1"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6" y="285728"/>
            <a:ext cx="3714744" cy="707886"/>
          </a:xfrm>
          <a:prstGeom prst="rect">
            <a:avLst/>
          </a:prstGeom>
        </p:spPr>
        <p:txBody>
          <a:bodyPr wrap="square">
            <a:spAutoFit/>
          </a:bodyPr>
          <a:lstStyle/>
          <a:p>
            <a:pPr algn="ctr">
              <a:spcBef>
                <a:spcPct val="50000"/>
              </a:spcBef>
            </a:pPr>
            <a:r>
              <a:rPr lang="en-GB" sz="4000" b="1" dirty="0" smtClean="0">
                <a:solidFill>
                  <a:srgbClr val="FF3300"/>
                </a:solidFill>
                <a:latin typeface="Comic Sans MS" pitchFamily="66" charset="0"/>
              </a:rPr>
              <a:t>Medieval Food</a:t>
            </a:r>
            <a:endParaRPr lang="en-GB" sz="4000" b="1" dirty="0">
              <a:solidFill>
                <a:srgbClr val="FF3300"/>
              </a:solidFill>
              <a:latin typeface="Comic Sans MS" pitchFamily="66" charset="0"/>
            </a:endParaRPr>
          </a:p>
        </p:txBody>
      </p:sp>
      <p:sp>
        <p:nvSpPr>
          <p:cNvPr id="11" name="TextBox 10"/>
          <p:cNvSpPr txBox="1"/>
          <p:nvPr/>
        </p:nvSpPr>
        <p:spPr>
          <a:xfrm>
            <a:off x="5429224" y="948690"/>
            <a:ext cx="3714776" cy="5909310"/>
          </a:xfrm>
          <a:prstGeom prst="rect">
            <a:avLst/>
          </a:prstGeom>
          <a:noFill/>
        </p:spPr>
        <p:txBody>
          <a:bodyPr wrap="square" rtlCol="0">
            <a:spAutoFit/>
          </a:bodyPr>
          <a:lstStyle/>
          <a:p>
            <a:pPr>
              <a:buFont typeface="Arial" pitchFamily="34" charset="0"/>
              <a:buChar char="•"/>
            </a:pPr>
            <a:r>
              <a:rPr lang="en-GB" sz="2400" dirty="0" smtClean="0">
                <a:latin typeface="Comic Sans MS" pitchFamily="66" charset="0"/>
              </a:rPr>
              <a:t> </a:t>
            </a:r>
            <a:r>
              <a:rPr lang="en-US" sz="2400" dirty="0" smtClean="0">
                <a:latin typeface="Comic Sans MS" pitchFamily="66" charset="0"/>
              </a:rPr>
              <a:t>A butcher was punished like this for selling rotten meat.</a:t>
            </a:r>
          </a:p>
          <a:p>
            <a:pPr>
              <a:buFont typeface="Arial" pitchFamily="34" charset="0"/>
              <a:buChar char="•"/>
            </a:pPr>
            <a:endParaRPr lang="en-GB" sz="2400" dirty="0" smtClean="0">
              <a:latin typeface="Comic Sans MS" pitchFamily="66" charset="0"/>
            </a:endParaRPr>
          </a:p>
          <a:p>
            <a:pPr>
              <a:buFont typeface="Arial" pitchFamily="34" charset="0"/>
              <a:buChar char="•"/>
            </a:pPr>
            <a:r>
              <a:rPr lang="en-US" sz="2400" dirty="0" smtClean="0">
                <a:latin typeface="Comic Sans MS" pitchFamily="66" charset="0"/>
              </a:rPr>
              <a:t>Large towns had takeaway food selling hot sheep’s feet and little birds! </a:t>
            </a:r>
          </a:p>
          <a:p>
            <a:endParaRPr lang="en-GB" sz="2400" dirty="0" smtClean="0">
              <a:latin typeface="Comic Sans MS" pitchFamily="66" charset="0"/>
            </a:endParaRPr>
          </a:p>
          <a:p>
            <a:pPr>
              <a:buFont typeface="Arial" pitchFamily="34" charset="0"/>
              <a:buChar char="•"/>
            </a:pPr>
            <a:r>
              <a:rPr lang="en-US" sz="2400" dirty="0" smtClean="0">
                <a:latin typeface="Comic Sans MS" pitchFamily="66" charset="0"/>
              </a:rPr>
              <a:t>No one could eat meat on a Friday</a:t>
            </a:r>
          </a:p>
          <a:p>
            <a:endParaRPr lang="en-GB" sz="2400" dirty="0" smtClean="0">
              <a:latin typeface="Comic Sans MS" pitchFamily="66" charset="0"/>
            </a:endParaRPr>
          </a:p>
          <a:p>
            <a:pPr>
              <a:buFont typeface="Arial" pitchFamily="34" charset="0"/>
              <a:buChar char="•"/>
            </a:pPr>
            <a:r>
              <a:rPr lang="en-US" sz="2400" dirty="0" smtClean="0">
                <a:latin typeface="Comic Sans MS" pitchFamily="66" charset="0"/>
              </a:rPr>
              <a:t>Some bakers cheated adding sand or cobwebs to bread!</a:t>
            </a:r>
            <a:endParaRPr lang="en-GB" sz="2400" dirty="0" smtClean="0">
              <a:latin typeface="Comic Sans MS" pitchFamily="66" charset="0"/>
            </a:endParaRPr>
          </a:p>
          <a:p>
            <a:endParaRPr lang="en-GB" dirty="0"/>
          </a:p>
        </p:txBody>
      </p:sp>
      <p:pic>
        <p:nvPicPr>
          <p:cNvPr id="3078" name="Picture 6" descr="http://www.m-w.com/mw/art/pillory.gif"/>
          <p:cNvPicPr>
            <a:picLocks noChangeAspect="1" noChangeArrowheads="1"/>
          </p:cNvPicPr>
          <p:nvPr/>
        </p:nvPicPr>
        <p:blipFill>
          <a:blip r:embed="rId2" r:link="rId3"/>
          <a:srcRect/>
          <a:stretch>
            <a:fillRect/>
          </a:stretch>
        </p:blipFill>
        <p:spPr bwMode="auto">
          <a:xfrm>
            <a:off x="3000364" y="4286256"/>
            <a:ext cx="1563765" cy="2357434"/>
          </a:xfrm>
          <a:prstGeom prst="rect">
            <a:avLst/>
          </a:prstGeom>
          <a:noFill/>
          <a:ln w="9525">
            <a:noFill/>
            <a:miter lim="800000"/>
            <a:headEnd/>
            <a:tailEnd/>
          </a:ln>
        </p:spPr>
      </p:pic>
      <p:sp>
        <p:nvSpPr>
          <p:cNvPr id="13" name="Rectangle 12"/>
          <p:cNvSpPr/>
          <p:nvPr/>
        </p:nvSpPr>
        <p:spPr>
          <a:xfrm>
            <a:off x="214282" y="857232"/>
            <a:ext cx="2000264" cy="5693866"/>
          </a:xfrm>
          <a:prstGeom prst="rect">
            <a:avLst/>
          </a:prstGeom>
          <a:solidFill>
            <a:srgbClr val="92D050"/>
          </a:solidFill>
        </p:spPr>
        <p:txBody>
          <a:bodyPr wrap="square">
            <a:spAutoFit/>
          </a:bodyPr>
          <a:lstStyle/>
          <a:p>
            <a:r>
              <a:rPr lang="en-GB" sz="2800" dirty="0" smtClean="0"/>
              <a:t>Black bread</a:t>
            </a:r>
          </a:p>
          <a:p>
            <a:r>
              <a:rPr lang="en-GB" sz="2800" dirty="0" smtClean="0"/>
              <a:t>Beer</a:t>
            </a:r>
          </a:p>
          <a:p>
            <a:r>
              <a:rPr lang="en-GB" sz="2800" dirty="0" smtClean="0"/>
              <a:t>Eggs</a:t>
            </a:r>
          </a:p>
          <a:p>
            <a:r>
              <a:rPr lang="en-GB" sz="2800" dirty="0" smtClean="0"/>
              <a:t>Cheese v</a:t>
            </a:r>
          </a:p>
          <a:p>
            <a:r>
              <a:rPr lang="en-GB" sz="2800" dirty="0" smtClean="0"/>
              <a:t>Beans</a:t>
            </a:r>
          </a:p>
          <a:p>
            <a:r>
              <a:rPr lang="en-GB" sz="2800" dirty="0" smtClean="0"/>
              <a:t>Corn</a:t>
            </a:r>
          </a:p>
          <a:p>
            <a:r>
              <a:rPr lang="en-GB" sz="2800" dirty="0" smtClean="0"/>
              <a:t>Soup</a:t>
            </a:r>
          </a:p>
          <a:p>
            <a:r>
              <a:rPr lang="en-GB" sz="2800" dirty="0" smtClean="0"/>
              <a:t>Stew</a:t>
            </a:r>
          </a:p>
          <a:p>
            <a:r>
              <a:rPr lang="en-GB" sz="2800" dirty="0" smtClean="0"/>
              <a:t>Pottage</a:t>
            </a:r>
          </a:p>
          <a:p>
            <a:r>
              <a:rPr lang="en-GB" sz="2800" dirty="0" smtClean="0"/>
              <a:t>Bacon </a:t>
            </a:r>
          </a:p>
          <a:p>
            <a:r>
              <a:rPr lang="en-GB" sz="2800" dirty="0" smtClean="0"/>
              <a:t>Cabbage </a:t>
            </a:r>
          </a:p>
          <a:p>
            <a:r>
              <a:rPr lang="en-GB" sz="2800" dirty="0" smtClean="0"/>
              <a:t>Cider</a:t>
            </a:r>
          </a:p>
          <a:p>
            <a:r>
              <a:rPr lang="en-GB" sz="2800" dirty="0" smtClean="0"/>
              <a:t>Dogs</a:t>
            </a:r>
            <a:endParaRPr lang="en-GB" sz="2800" dirty="0"/>
          </a:p>
        </p:txBody>
      </p:sp>
      <p:pic>
        <p:nvPicPr>
          <p:cNvPr id="3079" name="Picture 7"/>
          <p:cNvPicPr>
            <a:picLocks noChangeAspect="1" noChangeArrowheads="1"/>
          </p:cNvPicPr>
          <p:nvPr/>
        </p:nvPicPr>
        <p:blipFill>
          <a:blip r:embed="rId4"/>
          <a:srcRect/>
          <a:stretch>
            <a:fillRect/>
          </a:stretch>
        </p:blipFill>
        <p:spPr bwMode="auto">
          <a:xfrm>
            <a:off x="2285984" y="142852"/>
            <a:ext cx="2643206" cy="396480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599</Words>
  <Application>Microsoft Office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hard was life for medieval people in town and country? </vt:lpstr>
      <vt:lpstr>Watch the following clip from this medieval film. What does this tell us about people in the Middle Ages?</vt:lpstr>
      <vt:lpstr>Watch the following clip from this medieval film. What does this tell us about people in the Middle Ages?</vt:lpstr>
      <vt:lpstr>The Middle Ages: 'What was it like for ordinary people?</vt:lpstr>
      <vt:lpstr>You have been hired as researchers by a film director who wants to make an adventure film set in the Middle Ages. She wants to show the reality of life in the medieval town and country. Details must be really accurate - she has been accused by critics of being careless over period detail in her other films.    </vt:lpstr>
      <vt:lpstr>Slide 6</vt:lpstr>
      <vt:lpstr>Slide 7</vt:lpstr>
      <vt:lpstr>Slide 8</vt:lpstr>
      <vt:lpstr>Slide 9</vt:lpstr>
      <vt:lpstr>Slide 10</vt:lpstr>
      <vt:lpstr>The Peasants Revolt</vt:lpstr>
      <vt:lpstr>Things to think about</vt:lpstr>
      <vt:lpstr>The Middle Ages: 'What was it like for ordinary people?</vt:lpstr>
      <vt:lpstr>Levels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hard was life for medieval people in town and country? </dc:title>
  <dc:creator>Buxton</dc:creator>
  <cp:lastModifiedBy>User</cp:lastModifiedBy>
  <cp:revision>20</cp:revision>
  <dcterms:created xsi:type="dcterms:W3CDTF">2009-01-31T17:16:14Z</dcterms:created>
  <dcterms:modified xsi:type="dcterms:W3CDTF">2009-02-01T14:33:10Z</dcterms:modified>
</cp:coreProperties>
</file>