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07EBB-CB99-4D16-8B38-076F2EFAB0A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9649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D15FD-5F25-4CD8-B27B-CD6C13C5CF2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453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315D-48FB-4923-BF3B-1D6AB92F3B8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0312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D811-AAA7-40C9-9C9E-D84FD23EC38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7818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79BC-D987-4EAD-8B6D-F3DAF483692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3624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9EA4-44F3-4C6A-86F0-C4ABCD5389C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455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A641-2EB5-41BD-9DBF-3F2DBD051FF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75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210A-1D31-455F-AD2C-0DCC3B9BE01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694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BC7B-75EB-41BA-A016-695C891CDBC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3705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9FACE-BEF7-4846-B5C4-CB9A04E4141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8203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2A90-EF26-43C5-8442-55806937880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03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C7AD28-5E2E-4EDC-B7FB-297DD24DF7A5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2Rc5sd5wM" TargetMode="External"/><Relationship Id="rId2" Type="http://schemas.openxmlformats.org/officeDocument/2006/relationships/hyperlink" Target="https://www.youtube.com/watch?v=STsWQ3_c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-ducativa.catedu.es/44700165/aula/archivos/repositorio/500/619/html/Unidad_01/pagina_5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dudas2.files.wordpress.com/2011/06/torre-de-no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2008"/>
            <a:ext cx="9468544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212976"/>
            <a:ext cx="7772400" cy="1470025"/>
          </a:xfrm>
        </p:spPr>
        <p:txBody>
          <a:bodyPr/>
          <a:lstStyle/>
          <a:p>
            <a:r>
              <a:rPr lang="es-ES_tradnl" altLang="en-US" sz="36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alt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altLang="en-US" sz="36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</a:t>
            </a:r>
            <a:r>
              <a:rPr lang="es-ES_tradnl" alt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altLang="en-US" sz="36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endParaRPr lang="es-ES" altLang="en-US" sz="36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132856"/>
            <a:ext cx="6400800" cy="1264188"/>
          </a:xfrm>
        </p:spPr>
        <p:txBody>
          <a:bodyPr/>
          <a:lstStyle/>
          <a:p>
            <a:r>
              <a:rPr lang="es-ES_tradnl" altLang="en-US" sz="54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es-ES_tradnl" altLang="en-US" sz="5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endParaRPr lang="es-ES" altLang="en-US" sz="5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altLang="en-US" sz="2800" dirty="0" smtClean="0">
                <a:solidFill>
                  <a:srgbClr val="0070C0"/>
                </a:solidFill>
              </a:rPr>
              <a:t>6. </a:t>
            </a:r>
            <a:r>
              <a:rPr lang="es-ES_tradnl" altLang="en-US" sz="2800" dirty="0" err="1" smtClean="0">
                <a:solidFill>
                  <a:srgbClr val="0070C0"/>
                </a:solidFill>
              </a:rPr>
              <a:t>The</a:t>
            </a:r>
            <a:r>
              <a:rPr lang="es-ES_tradnl" altLang="en-US" sz="2800" dirty="0" smtClean="0">
                <a:solidFill>
                  <a:srgbClr val="0070C0"/>
                </a:solidFill>
              </a:rPr>
              <a:t> </a:t>
            </a:r>
            <a:r>
              <a:rPr lang="es-ES_tradnl" altLang="en-US" sz="2800" dirty="0" err="1" smtClean="0">
                <a:solidFill>
                  <a:srgbClr val="0070C0"/>
                </a:solidFill>
              </a:rPr>
              <a:t>tertiary</a:t>
            </a:r>
            <a:r>
              <a:rPr lang="es-ES_tradnl" altLang="en-US" sz="2800" dirty="0" smtClean="0">
                <a:solidFill>
                  <a:srgbClr val="0070C0"/>
                </a:solidFill>
              </a:rPr>
              <a:t> sector in </a:t>
            </a:r>
            <a:r>
              <a:rPr lang="es-ES_tradnl" altLang="en-US" sz="2800" dirty="0" err="1" smtClean="0">
                <a:solidFill>
                  <a:srgbClr val="0070C0"/>
                </a:solidFill>
              </a:rPr>
              <a:t>Spain</a:t>
            </a:r>
            <a:r>
              <a:rPr lang="es-ES_tradnl" altLang="en-US" sz="2800" dirty="0" smtClean="0">
                <a:solidFill>
                  <a:srgbClr val="0070C0"/>
                </a:solidFill>
              </a:rPr>
              <a:t>. Commerce and </a:t>
            </a:r>
            <a:r>
              <a:rPr lang="es-ES_tradnl" altLang="en-US" sz="2800" dirty="0" err="1" smtClean="0">
                <a:solidFill>
                  <a:srgbClr val="0070C0"/>
                </a:solidFill>
              </a:rPr>
              <a:t>transport</a:t>
            </a:r>
            <a:r>
              <a:rPr lang="es-ES_tradnl" altLang="en-US" sz="2800" dirty="0" smtClean="0">
                <a:solidFill>
                  <a:srgbClr val="0070C0"/>
                </a:solidFill>
              </a:rPr>
              <a:t>.</a:t>
            </a:r>
            <a:endParaRPr lang="es-ES" alt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aularagon.org/files/espa/ON_Line/Geografia/TerciarizacionEsp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8004"/>
            <a:ext cx="8052411" cy="51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altLang="en-US" sz="2800" dirty="0" smtClean="0">
                <a:solidFill>
                  <a:srgbClr val="0070C0"/>
                </a:solidFill>
              </a:rPr>
              <a:t>6. </a:t>
            </a:r>
            <a:r>
              <a:rPr lang="es-ES_tradnl" altLang="en-US" sz="2800" dirty="0" err="1" smtClean="0">
                <a:solidFill>
                  <a:srgbClr val="0070C0"/>
                </a:solidFill>
              </a:rPr>
              <a:t>The</a:t>
            </a:r>
            <a:r>
              <a:rPr lang="es-ES_tradnl" altLang="en-US" sz="2800" dirty="0" smtClean="0">
                <a:solidFill>
                  <a:srgbClr val="0070C0"/>
                </a:solidFill>
              </a:rPr>
              <a:t> </a:t>
            </a:r>
            <a:r>
              <a:rPr lang="es-ES_tradnl" altLang="en-US" sz="2800" dirty="0" err="1" smtClean="0">
                <a:solidFill>
                  <a:srgbClr val="0070C0"/>
                </a:solidFill>
              </a:rPr>
              <a:t>tertiary</a:t>
            </a:r>
            <a:r>
              <a:rPr lang="es-ES_tradnl" altLang="en-US" sz="2800" dirty="0" smtClean="0">
                <a:solidFill>
                  <a:srgbClr val="0070C0"/>
                </a:solidFill>
              </a:rPr>
              <a:t> sector in </a:t>
            </a:r>
            <a:r>
              <a:rPr lang="es-ES_tradnl" altLang="en-US" sz="2800" dirty="0" err="1" smtClean="0">
                <a:solidFill>
                  <a:srgbClr val="0070C0"/>
                </a:solidFill>
              </a:rPr>
              <a:t>Spain</a:t>
            </a:r>
            <a:r>
              <a:rPr lang="es-ES_tradnl" altLang="en-US" sz="2800" dirty="0" smtClean="0">
                <a:solidFill>
                  <a:srgbClr val="0070C0"/>
                </a:solidFill>
              </a:rPr>
              <a:t>. </a:t>
            </a:r>
            <a:r>
              <a:rPr lang="es-ES_tradnl" altLang="en-US" sz="2800" dirty="0" err="1" smtClean="0">
                <a:solidFill>
                  <a:srgbClr val="0070C0"/>
                </a:solidFill>
              </a:rPr>
              <a:t>Tourism</a:t>
            </a:r>
            <a:endParaRPr lang="es-ES" altLang="en-US" sz="2800" dirty="0">
              <a:solidFill>
                <a:srgbClr val="0070C0"/>
              </a:solidFill>
            </a:endParaRPr>
          </a:p>
        </p:txBody>
      </p:sp>
      <p:sp>
        <p:nvSpPr>
          <p:cNvPr id="5" name="4 Rectángulo">
            <a:hlinkClick r:id="rId2"/>
          </p:cNvPr>
          <p:cNvSpPr/>
          <p:nvPr/>
        </p:nvSpPr>
        <p:spPr>
          <a:xfrm>
            <a:off x="8028384" y="5977020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destinosactuales.com/wp-content/uploads/2013/04/314738636_02133cab37_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34" y="1412776"/>
            <a:ext cx="6572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5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altLang="en-US" sz="2800" dirty="0">
                <a:solidFill>
                  <a:srgbClr val="76B531"/>
                </a:solidFill>
              </a:rPr>
              <a:t>1. </a:t>
            </a:r>
            <a:r>
              <a:rPr lang="es-ES_tradnl" altLang="en-US" sz="2800" dirty="0" err="1">
                <a:solidFill>
                  <a:srgbClr val="76B531"/>
                </a:solidFill>
              </a:rPr>
              <a:t>Agriculture</a:t>
            </a:r>
            <a:r>
              <a:rPr lang="es-ES_tradnl" altLang="en-US" sz="2800" dirty="0">
                <a:solidFill>
                  <a:srgbClr val="76B531"/>
                </a:solidFill>
              </a:rPr>
              <a:t> in </a:t>
            </a:r>
            <a:r>
              <a:rPr lang="es-ES_tradnl" altLang="en-US" sz="2800" dirty="0" err="1">
                <a:solidFill>
                  <a:srgbClr val="76B531"/>
                </a:solidFill>
              </a:rPr>
              <a:t>Spain</a:t>
            </a:r>
            <a:endParaRPr lang="es-ES" altLang="en-US" sz="2800" dirty="0">
              <a:solidFill>
                <a:srgbClr val="76B53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s-ES_tradnl" altLang="en-US" sz="1800" b="1" dirty="0" err="1">
                <a:solidFill>
                  <a:srgbClr val="76B531"/>
                </a:solidFill>
                <a:latin typeface="Calibri" panose="020F0502020204030204" pitchFamily="34" charset="0"/>
              </a:rPr>
              <a:t>Characteristics</a:t>
            </a:r>
            <a:r>
              <a:rPr lang="es-ES_tradnl" altLang="en-US" sz="1800" dirty="0">
                <a:solidFill>
                  <a:srgbClr val="76B531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1800" dirty="0">
                <a:solidFill>
                  <a:srgbClr val="76B531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use of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machinery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fertilisers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selected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seeds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and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irrigation</a:t>
            </a:r>
            <a:endParaRPr lang="es-ES_tradnl" altLang="en-US" sz="1800" dirty="0">
              <a:latin typeface="Calibri" panose="020F0502020204030204" pitchFamily="34" charset="0"/>
              <a:sym typeface="Wingdings" pitchFamily="2" charset="2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s-ES_tradnl" altLang="en-US" sz="1800" b="1" dirty="0" err="1">
                <a:solidFill>
                  <a:srgbClr val="76B531"/>
                </a:solidFill>
                <a:latin typeface="Calibri" panose="020F0502020204030204" pitchFamily="34" charset="0"/>
                <a:sym typeface="Wingdings" pitchFamily="2" charset="2"/>
              </a:rPr>
              <a:t>Aim</a:t>
            </a:r>
            <a:r>
              <a:rPr lang="es-ES_tradnl" altLang="en-US" sz="1800" dirty="0">
                <a:solidFill>
                  <a:srgbClr val="76B531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grow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produce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for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sale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on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the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market</a:t>
            </a:r>
            <a:endParaRPr lang="es-ES_tradnl" altLang="en-US" sz="1800" dirty="0">
              <a:latin typeface="Calibri" panose="020F0502020204030204" pitchFamily="34" charset="0"/>
              <a:sym typeface="Wingdings" pitchFamily="2" charset="2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Wide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range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crops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: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cereals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legumes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, grapes, olives,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fruit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, vegetables, industrial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plants</a:t>
            </a:r>
            <a:r>
              <a:rPr lang="es-ES_tradnl" altLang="en-US" sz="1800" dirty="0">
                <a:latin typeface="Calibri" panose="020F0502020204030204" pitchFamily="34" charset="0"/>
                <a:sym typeface="Wingdings" pitchFamily="2" charset="2"/>
              </a:rPr>
              <a:t> and </a:t>
            </a:r>
            <a:r>
              <a:rPr lang="es-ES_tradnl" altLang="en-US" sz="1800" dirty="0" err="1">
                <a:latin typeface="Calibri" panose="020F0502020204030204" pitchFamily="34" charset="0"/>
                <a:sym typeface="Wingdings" pitchFamily="2" charset="2"/>
              </a:rPr>
              <a:t>fodder</a:t>
            </a:r>
            <a:endParaRPr lang="es-ES" altLang="en-US" sz="1800" dirty="0">
              <a:latin typeface="Calibri" panose="020F0502020204030204" pitchFamily="34" charset="0"/>
            </a:endParaRPr>
          </a:p>
        </p:txBody>
      </p:sp>
      <p:pic>
        <p:nvPicPr>
          <p:cNvPr id="4101" name="Picture 5" descr="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24175"/>
            <a:ext cx="6356350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altLang="en-US" sz="1800" dirty="0" err="1">
                <a:latin typeface="Calibri" panose="020F0502020204030204" pitchFamily="34" charset="0"/>
              </a:rPr>
              <a:t>Large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proportion</a:t>
            </a:r>
            <a:r>
              <a:rPr lang="es-ES_tradnl" altLang="en-US" sz="1800" dirty="0">
                <a:latin typeface="Calibri" panose="020F0502020204030204" pitchFamily="34" charset="0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</a:rPr>
              <a:t>overall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agricultural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production</a:t>
            </a:r>
            <a:r>
              <a:rPr lang="es-ES_tradnl" altLang="en-US" sz="1800" dirty="0">
                <a:latin typeface="Calibri" panose="020F0502020204030204" pitchFamily="34" charset="0"/>
              </a:rPr>
              <a:t>. </a:t>
            </a:r>
            <a:r>
              <a:rPr lang="es-ES_tradnl" altLang="en-US" sz="1800" dirty="0" err="1">
                <a:latin typeface="Calibri" panose="020F0502020204030204" pitchFamily="34" charset="0"/>
              </a:rPr>
              <a:t>Tends</a:t>
            </a:r>
            <a:r>
              <a:rPr lang="es-ES_tradnl" altLang="en-US" sz="1800" dirty="0">
                <a:latin typeface="Calibri" panose="020F0502020204030204" pitchFamily="34" charset="0"/>
              </a:rPr>
              <a:t> to be </a:t>
            </a:r>
            <a:r>
              <a:rPr lang="es-ES_tradnl" altLang="en-US" sz="1800" dirty="0" err="1">
                <a:latin typeface="Calibri" panose="020F0502020204030204" pitchFamily="34" charset="0"/>
              </a:rPr>
              <a:t>intensive</a:t>
            </a:r>
            <a:r>
              <a:rPr lang="es-ES_tradnl" altLang="en-US" sz="1800" dirty="0">
                <a:latin typeface="Calibri" panose="020F0502020204030204" pitchFamily="34" charset="0"/>
              </a:rPr>
              <a:t>, </a:t>
            </a:r>
            <a:r>
              <a:rPr lang="es-ES_tradnl" altLang="en-US" sz="1800" dirty="0" err="1">
                <a:latin typeface="Calibri" panose="020F0502020204030204" pitchFamily="34" charset="0"/>
              </a:rPr>
              <a:t>stabled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farming</a:t>
            </a:r>
            <a:r>
              <a:rPr lang="es-ES_tradnl" altLang="en-US" sz="18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es-ES_tradnl" altLang="en-US" sz="180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s-ES_tradnl" altLang="en-US" sz="1800" dirty="0" err="1">
                <a:latin typeface="Calibri" panose="020F0502020204030204" pitchFamily="34" charset="0"/>
              </a:rPr>
              <a:t>Forestry</a:t>
            </a:r>
            <a:r>
              <a:rPr lang="es-ES_tradnl" altLang="en-US" sz="1800" dirty="0">
                <a:latin typeface="Calibri" panose="020F0502020204030204" pitchFamily="34" charset="0"/>
              </a:rPr>
              <a:t> has </a:t>
            </a:r>
            <a:r>
              <a:rPr lang="es-ES_tradnl" altLang="en-US" sz="1800" dirty="0" err="1">
                <a:latin typeface="Calibri" panose="020F0502020204030204" pitchFamily="34" charset="0"/>
              </a:rPr>
              <a:t>limited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resources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due</a:t>
            </a:r>
            <a:r>
              <a:rPr lang="es-ES_tradnl" altLang="en-US" sz="1800" dirty="0">
                <a:latin typeface="Calibri" panose="020F0502020204030204" pitchFamily="34" charset="0"/>
              </a:rPr>
              <a:t> to </a:t>
            </a:r>
            <a:r>
              <a:rPr lang="es-ES_tradnl" altLang="en-US" sz="1800" dirty="0" err="1">
                <a:latin typeface="Calibri" panose="020F0502020204030204" pitchFamily="34" charset="0"/>
              </a:rPr>
              <a:t>the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lack</a:t>
            </a:r>
            <a:r>
              <a:rPr lang="es-ES_tradnl" altLang="en-US" sz="1800" dirty="0">
                <a:latin typeface="Calibri" panose="020F0502020204030204" pitchFamily="34" charset="0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</a:rPr>
              <a:t>forests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caused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by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intensive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deforestation</a:t>
            </a:r>
            <a:endParaRPr lang="es-ES" altLang="en-US" sz="1800" dirty="0">
              <a:latin typeface="Calibri" panose="020F0502020204030204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pPr algn="l"/>
            <a:r>
              <a:rPr lang="es-ES_tradnl" altLang="en-US" sz="2800" dirty="0" err="1">
                <a:solidFill>
                  <a:srgbClr val="76B531"/>
                </a:solidFill>
              </a:rPr>
              <a:t>Livestock</a:t>
            </a:r>
            <a:r>
              <a:rPr lang="es-ES_tradnl" altLang="en-US" sz="2800" dirty="0">
                <a:solidFill>
                  <a:srgbClr val="76B531"/>
                </a:solidFill>
              </a:rPr>
              <a:t> </a:t>
            </a:r>
            <a:r>
              <a:rPr lang="es-ES_tradnl" altLang="en-US" sz="2800" dirty="0" err="1">
                <a:solidFill>
                  <a:srgbClr val="76B531"/>
                </a:solidFill>
              </a:rPr>
              <a:t>farming</a:t>
            </a:r>
            <a:endParaRPr lang="es-ES" altLang="en-US" sz="2800" dirty="0">
              <a:solidFill>
                <a:srgbClr val="76B531"/>
              </a:solidFill>
            </a:endParaRPr>
          </a:p>
        </p:txBody>
      </p:sp>
      <p:pic>
        <p:nvPicPr>
          <p:cNvPr id="5126" name="Picture 6" descr="mapa_ganaderia_esp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5494338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ps.canstockphoto.com/can-stock-photo_csp11714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 bwMode="auto">
          <a:xfrm>
            <a:off x="5076056" y="2996952"/>
            <a:ext cx="3455389" cy="31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altLang="en-US" sz="1800" b="1" u="sng" dirty="0" err="1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Problems</a:t>
            </a:r>
            <a:r>
              <a:rPr lang="es-ES_tradnl" altLang="en-US" sz="1800" b="1" u="sng" dirty="0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_tradnl" altLang="en-US" sz="1800" dirty="0" err="1">
                <a:latin typeface="Calibri" panose="020F0502020204030204" pitchFamily="34" charset="0"/>
              </a:rPr>
              <a:t>Ageing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population</a:t>
            </a:r>
            <a:endParaRPr lang="es-ES_tradnl" altLang="en-US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s-ES_tradnl" altLang="en-US" sz="1800" dirty="0" err="1">
                <a:latin typeface="Calibri" panose="020F0502020204030204" pitchFamily="34" charset="0"/>
              </a:rPr>
              <a:t>Production</a:t>
            </a:r>
            <a:r>
              <a:rPr lang="es-ES_tradnl" altLang="en-US" sz="1800" dirty="0">
                <a:latin typeface="Calibri" panose="020F0502020204030204" pitchFamily="34" charset="0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</a:rPr>
              <a:t>surpluses</a:t>
            </a:r>
            <a:r>
              <a:rPr lang="es-ES_tradnl" altLang="en-US" sz="1800" dirty="0">
                <a:latin typeface="Calibri" panose="020F0502020204030204" pitchFamily="34" charset="0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</a:rPr>
              <a:t>some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products</a:t>
            </a:r>
            <a:endParaRPr lang="es-ES_tradnl" altLang="en-US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s-ES_tradnl" altLang="en-US" sz="1800" dirty="0" err="1">
                <a:latin typeface="Calibri" panose="020F0502020204030204" pitchFamily="34" charset="0"/>
              </a:rPr>
              <a:t>Lack</a:t>
            </a:r>
            <a:r>
              <a:rPr lang="es-ES_tradnl" altLang="en-US" sz="1800" dirty="0">
                <a:latin typeface="Calibri" panose="020F0502020204030204" pitchFamily="34" charset="0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</a:rPr>
              <a:t>competitiveness</a:t>
            </a:r>
            <a:r>
              <a:rPr lang="es-ES_tradnl" altLang="en-US" sz="1800" dirty="0">
                <a:latin typeface="Calibri" panose="020F0502020204030204" pitchFamily="34" charset="0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</a:rPr>
              <a:t>some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small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farms</a:t>
            </a:r>
            <a:endParaRPr lang="es-ES_tradnl" altLang="en-US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s-ES_tradnl" altLang="en-US" sz="1800" dirty="0" err="1">
                <a:latin typeface="Calibri" panose="020F0502020204030204" pitchFamily="34" charset="0"/>
              </a:rPr>
              <a:t>Deterioration</a:t>
            </a:r>
            <a:r>
              <a:rPr lang="es-ES_tradnl" altLang="en-US" sz="1800" dirty="0">
                <a:latin typeface="Calibri" panose="020F0502020204030204" pitchFamily="34" charset="0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</a:rPr>
              <a:t>the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environment</a:t>
            </a:r>
            <a:endParaRPr lang="es-ES_tradnl" altLang="en-US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es-ES_tradnl" altLang="en-US" sz="18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s-ES_tradnl" altLang="en-US" sz="1800" b="1" u="sng" dirty="0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</a:t>
            </a:r>
            <a:r>
              <a:rPr lang="es-ES_tradnl" altLang="en-US" sz="1800" b="1" u="sng" dirty="0" err="1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resolve</a:t>
            </a:r>
            <a:r>
              <a:rPr lang="es-ES_tradnl" altLang="en-US" sz="1800" b="1" u="sng" dirty="0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_tradnl" altLang="en-US" sz="1800" b="1" u="sng" dirty="0" err="1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them</a:t>
            </a:r>
            <a:r>
              <a:rPr lang="es-ES_tradnl" altLang="en-US" sz="1800" b="1" u="sng" dirty="0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es-ES_tradnl" altLang="en-US" sz="1800" b="1" u="sng" dirty="0" err="1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different</a:t>
            </a:r>
            <a:r>
              <a:rPr lang="es-ES_tradnl" altLang="en-US" sz="1800" b="1" u="sng" dirty="0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_tradnl" altLang="en-US" sz="1800" b="1" u="sng" dirty="0" err="1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policies</a:t>
            </a:r>
            <a:r>
              <a:rPr lang="es-ES_tradnl" altLang="en-US" sz="1800" b="1" u="sng" dirty="0"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s-ES_tradnl" altLang="en-US" sz="1800" dirty="0" err="1">
                <a:latin typeface="Calibri" panose="020F0502020204030204" pitchFamily="34" charset="0"/>
              </a:rPr>
              <a:t>Funding</a:t>
            </a:r>
            <a:r>
              <a:rPr lang="es-ES_tradnl" altLang="en-US" sz="1800" dirty="0">
                <a:latin typeface="Calibri" panose="020F0502020204030204" pitchFamily="34" charset="0"/>
              </a:rPr>
              <a:t> rural </a:t>
            </a:r>
            <a:r>
              <a:rPr lang="es-ES_tradnl" altLang="en-US" sz="1800" dirty="0" err="1">
                <a:latin typeface="Calibri" panose="020F0502020204030204" pitchFamily="34" charset="0"/>
              </a:rPr>
              <a:t>development</a:t>
            </a:r>
            <a:endParaRPr lang="es-ES_tradnl" altLang="en-US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s-ES_tradnl" altLang="en-US" sz="1800" dirty="0" err="1">
                <a:latin typeface="Calibri" panose="020F0502020204030204" pitchFamily="34" charset="0"/>
              </a:rPr>
              <a:t>Production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quotas</a:t>
            </a:r>
            <a:endParaRPr lang="es-ES_tradnl" altLang="en-US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s-ES_tradnl" altLang="en-US" sz="1800" dirty="0">
                <a:latin typeface="Calibri" panose="020F0502020204030204" pitchFamily="34" charset="0"/>
              </a:rPr>
              <a:t>New </a:t>
            </a:r>
            <a:r>
              <a:rPr lang="es-ES_tradnl" altLang="en-US" sz="1800" dirty="0" err="1">
                <a:latin typeface="Calibri" panose="020F0502020204030204" pitchFamily="34" charset="0"/>
              </a:rPr>
              <a:t>crops</a:t>
            </a:r>
            <a:endParaRPr lang="es-ES_tradnl" altLang="en-US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s-ES_tradnl" altLang="en-US" sz="1800" dirty="0" err="1">
                <a:latin typeface="Calibri" panose="020F0502020204030204" pitchFamily="34" charset="0"/>
              </a:rPr>
              <a:t>Increase</a:t>
            </a:r>
            <a:r>
              <a:rPr lang="es-ES_tradnl" altLang="en-US" sz="1800" dirty="0">
                <a:latin typeface="Calibri" panose="020F0502020204030204" pitchFamily="34" charset="0"/>
              </a:rPr>
              <a:t> </a:t>
            </a:r>
            <a:r>
              <a:rPr lang="es-ES_tradnl" altLang="en-US" sz="1800" dirty="0" err="1">
                <a:latin typeface="Calibri" panose="020F0502020204030204" pitchFamily="34" charset="0"/>
              </a:rPr>
              <a:t>areas</a:t>
            </a:r>
            <a:r>
              <a:rPr lang="es-ES_tradnl" altLang="en-US" sz="1800" dirty="0">
                <a:latin typeface="Calibri" panose="020F0502020204030204" pitchFamily="34" charset="0"/>
              </a:rPr>
              <a:t> of </a:t>
            </a:r>
            <a:r>
              <a:rPr lang="es-ES_tradnl" altLang="en-US" sz="1800" dirty="0" err="1">
                <a:latin typeface="Calibri" panose="020F0502020204030204" pitchFamily="34" charset="0"/>
              </a:rPr>
              <a:t>forest</a:t>
            </a:r>
            <a:endParaRPr lang="es-ES" altLang="en-US" sz="1800" dirty="0">
              <a:latin typeface="Calibri" panose="020F0502020204030204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pPr algn="l"/>
            <a:r>
              <a:rPr lang="es-ES_tradnl" altLang="en-US" sz="2800" dirty="0" err="1">
                <a:solidFill>
                  <a:srgbClr val="76B531"/>
                </a:solidFill>
              </a:rPr>
              <a:t>The</a:t>
            </a:r>
            <a:r>
              <a:rPr lang="es-ES_tradnl" altLang="en-US" sz="2800" dirty="0">
                <a:solidFill>
                  <a:srgbClr val="76B531"/>
                </a:solidFill>
              </a:rPr>
              <a:t> </a:t>
            </a:r>
            <a:r>
              <a:rPr lang="es-ES_tradnl" altLang="en-US" sz="2800" dirty="0" err="1">
                <a:solidFill>
                  <a:srgbClr val="76B531"/>
                </a:solidFill>
              </a:rPr>
              <a:t>problems</a:t>
            </a:r>
            <a:r>
              <a:rPr lang="es-ES_tradnl" altLang="en-US" sz="2800" dirty="0">
                <a:solidFill>
                  <a:srgbClr val="76B531"/>
                </a:solidFill>
              </a:rPr>
              <a:t> in </a:t>
            </a:r>
            <a:r>
              <a:rPr lang="es-ES_tradnl" altLang="en-US" sz="2800" dirty="0" err="1">
                <a:solidFill>
                  <a:srgbClr val="76B531"/>
                </a:solidFill>
              </a:rPr>
              <a:t>the</a:t>
            </a:r>
            <a:r>
              <a:rPr lang="es-ES_tradnl" altLang="en-US" sz="2800" dirty="0">
                <a:solidFill>
                  <a:srgbClr val="76B531"/>
                </a:solidFill>
              </a:rPr>
              <a:t> </a:t>
            </a:r>
            <a:r>
              <a:rPr lang="es-ES_tradnl" altLang="en-US" sz="2800" dirty="0" err="1">
                <a:solidFill>
                  <a:srgbClr val="76B531"/>
                </a:solidFill>
              </a:rPr>
              <a:t>primary</a:t>
            </a:r>
            <a:r>
              <a:rPr lang="es-ES_tradnl" altLang="en-US" sz="2800" dirty="0">
                <a:solidFill>
                  <a:srgbClr val="76B531"/>
                </a:solidFill>
              </a:rPr>
              <a:t> sector</a:t>
            </a:r>
            <a:endParaRPr lang="es-ES" altLang="en-US" sz="2800" dirty="0">
              <a:solidFill>
                <a:srgbClr val="76B5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s-ES_tradnl" altLang="en-US" sz="2800" dirty="0" smtClean="0">
                <a:solidFill>
                  <a:srgbClr val="76B531"/>
                </a:solidFill>
              </a:rPr>
              <a:t>2. </a:t>
            </a:r>
            <a:r>
              <a:rPr lang="es-ES_tradnl" altLang="en-US" sz="2800" dirty="0" err="1" smtClean="0">
                <a:solidFill>
                  <a:srgbClr val="76B531"/>
                </a:solidFill>
              </a:rPr>
              <a:t>Spanish</a:t>
            </a:r>
            <a:r>
              <a:rPr lang="es-ES_tradnl" altLang="en-US" sz="2800" dirty="0" smtClean="0">
                <a:solidFill>
                  <a:srgbClr val="76B531"/>
                </a:solidFill>
              </a:rPr>
              <a:t> </a:t>
            </a:r>
            <a:r>
              <a:rPr lang="es-ES_tradnl" altLang="en-US" sz="2800" dirty="0" err="1" smtClean="0">
                <a:solidFill>
                  <a:srgbClr val="76B531"/>
                </a:solidFill>
              </a:rPr>
              <a:t>agricultural</a:t>
            </a:r>
            <a:r>
              <a:rPr lang="es-ES_tradnl" altLang="en-US" sz="2800" dirty="0" smtClean="0">
                <a:solidFill>
                  <a:srgbClr val="76B531"/>
                </a:solidFill>
              </a:rPr>
              <a:t> </a:t>
            </a:r>
            <a:r>
              <a:rPr lang="es-ES_tradnl" altLang="en-US" sz="2800" dirty="0" err="1" smtClean="0">
                <a:solidFill>
                  <a:srgbClr val="76B531"/>
                </a:solidFill>
              </a:rPr>
              <a:t>landscapes</a:t>
            </a:r>
            <a:endParaRPr lang="es-ES" altLang="en-US" sz="2800" dirty="0">
              <a:solidFill>
                <a:srgbClr val="76B531"/>
              </a:solidFill>
            </a:endParaRPr>
          </a:p>
        </p:txBody>
      </p:sp>
      <p:pic>
        <p:nvPicPr>
          <p:cNvPr id="7170" name="Picture 2" descr="https://geohistoriaymas.files.wordpress.com/2011/05/mapa-paisajes-agr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9" y="1124744"/>
            <a:ext cx="8496944" cy="60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Sol">
            <a:hlinkClick r:id="rId3"/>
          </p:cNvPr>
          <p:cNvSpPr/>
          <p:nvPr/>
        </p:nvSpPr>
        <p:spPr>
          <a:xfrm>
            <a:off x="7524328" y="332656"/>
            <a:ext cx="648072" cy="576064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s-ES_tradnl" altLang="en-US" sz="2800" dirty="0" smtClean="0">
                <a:solidFill>
                  <a:srgbClr val="76B531"/>
                </a:solidFill>
              </a:rPr>
              <a:t>3. </a:t>
            </a:r>
            <a:r>
              <a:rPr lang="es-ES_tradnl" altLang="en-US" sz="2800" dirty="0" err="1" smtClean="0">
                <a:solidFill>
                  <a:srgbClr val="76B531"/>
                </a:solidFill>
              </a:rPr>
              <a:t>Fishing</a:t>
            </a:r>
            <a:r>
              <a:rPr lang="es-ES_tradnl" altLang="en-US" sz="2800" dirty="0" smtClean="0">
                <a:solidFill>
                  <a:srgbClr val="76B531"/>
                </a:solidFill>
              </a:rPr>
              <a:t> </a:t>
            </a:r>
            <a:r>
              <a:rPr lang="es-ES_tradnl" altLang="en-US" sz="2800" dirty="0" err="1" smtClean="0">
                <a:solidFill>
                  <a:srgbClr val="76B531"/>
                </a:solidFill>
              </a:rPr>
              <a:t>activity</a:t>
            </a:r>
            <a:r>
              <a:rPr lang="es-ES_tradnl" altLang="en-US" sz="2800" dirty="0" smtClean="0">
                <a:solidFill>
                  <a:srgbClr val="76B531"/>
                </a:solidFill>
              </a:rPr>
              <a:t> in </a:t>
            </a:r>
            <a:r>
              <a:rPr lang="es-ES_tradnl" altLang="en-US" sz="2800" dirty="0" err="1" smtClean="0">
                <a:solidFill>
                  <a:srgbClr val="76B531"/>
                </a:solidFill>
              </a:rPr>
              <a:t>Spain</a:t>
            </a:r>
            <a:endParaRPr lang="es-ES" altLang="en-US" sz="2800" dirty="0">
              <a:solidFill>
                <a:srgbClr val="76B53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0" algn="l"/>
              </a:tabLst>
            </a:pPr>
            <a:r>
              <a:rPr lang="es-ES_tradnl" altLang="en-US" sz="1800" b="1" kern="0" dirty="0" err="1" smtClean="0">
                <a:solidFill>
                  <a:srgbClr val="76B531"/>
                </a:solidFill>
                <a:latin typeface="Calibri" panose="020F0502020204030204" pitchFamily="34" charset="0"/>
              </a:rPr>
              <a:t>Characteristics</a:t>
            </a:r>
            <a:r>
              <a:rPr lang="es-ES_tradnl" altLang="en-US" sz="1800" kern="0" dirty="0" smtClean="0">
                <a:solidFill>
                  <a:srgbClr val="76B531"/>
                </a:solidFill>
                <a:latin typeface="Calibri" panose="020F0502020204030204" pitchFamily="34" charset="0"/>
              </a:rPr>
              <a:t> </a:t>
            </a:r>
            <a:r>
              <a:rPr lang="es-ES_tradnl" altLang="en-US" sz="1800" kern="0" dirty="0" smtClean="0">
                <a:solidFill>
                  <a:srgbClr val="76B531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traditional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small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ships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, off-shore and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high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-seas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fleet</a:t>
            </a:r>
            <a:endParaRPr lang="es-ES_tradnl" altLang="en-US" sz="1800" kern="0" dirty="0" smtClean="0">
              <a:latin typeface="Calibri" panose="020F0502020204030204" pitchFamily="34" charset="0"/>
              <a:sym typeface="Wingdings" pitchFamily="2" charset="2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s-ES_tradnl" altLang="en-US" sz="1800" b="1" kern="0" dirty="0" err="1" smtClean="0">
                <a:solidFill>
                  <a:srgbClr val="76B531"/>
                </a:solidFill>
                <a:latin typeface="Calibri" panose="020F0502020204030204" pitchFamily="34" charset="0"/>
                <a:sym typeface="Wingdings" pitchFamily="2" charset="2"/>
              </a:rPr>
              <a:t>Species</a:t>
            </a:r>
            <a:r>
              <a:rPr lang="es-ES_tradnl" altLang="en-US" sz="1800" b="1" kern="0" dirty="0" smtClean="0">
                <a:solidFill>
                  <a:srgbClr val="76B531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b="1" kern="0" dirty="0" err="1" smtClean="0">
                <a:solidFill>
                  <a:srgbClr val="76B531"/>
                </a:solidFill>
                <a:latin typeface="Calibri" panose="020F0502020204030204" pitchFamily="34" charset="0"/>
                <a:sym typeface="Wingdings" pitchFamily="2" charset="2"/>
              </a:rPr>
              <a:t>caught</a:t>
            </a:r>
            <a:r>
              <a:rPr lang="es-ES_tradnl" altLang="en-US" sz="1800" kern="0" dirty="0" smtClean="0">
                <a:solidFill>
                  <a:srgbClr val="76B531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fish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molluscs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,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crustaceans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and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cephalopods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.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Fishing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production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is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used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primarily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for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human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consumption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of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fresh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s-ES_tradnl" altLang="en-US" sz="1800" kern="0" dirty="0" err="1" smtClean="0">
                <a:latin typeface="Calibri" panose="020F0502020204030204" pitchFamily="34" charset="0"/>
                <a:sym typeface="Wingdings" pitchFamily="2" charset="2"/>
              </a:rPr>
              <a:t>fish</a:t>
            </a:r>
            <a:r>
              <a:rPr lang="es-ES_tradnl" altLang="en-US" sz="1800" kern="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endParaRPr lang="es-ES_tradnl" altLang="en-US" sz="1800" kern="0" dirty="0">
              <a:latin typeface="Calibri" panose="020F0502020204030204" pitchFamily="34" charset="0"/>
              <a:sym typeface="Wingdings" pitchFamily="2" charset="2"/>
            </a:endParaRPr>
          </a:p>
          <a:p>
            <a:pPr marL="0" indent="0">
              <a:buFontTx/>
              <a:buNone/>
              <a:tabLst>
                <a:tab pos="0" algn="l"/>
              </a:tabLst>
            </a:pPr>
            <a:endParaRPr lang="es-ES_tradnl" altLang="en-US" sz="1800" kern="0" dirty="0" smtClean="0">
              <a:latin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8196" name="Picture 4" descr="http://images.slideplayer.es/2/156170/slides/slide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4023" r="2976" b="4861"/>
          <a:stretch/>
        </p:blipFill>
        <p:spPr bwMode="auto">
          <a:xfrm>
            <a:off x="1691680" y="2302534"/>
            <a:ext cx="5473208" cy="43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es-ES" sz="1800" dirty="0" smtClean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Mineral </a:t>
            </a:r>
            <a:r>
              <a:rPr lang="es-ES" sz="1800" dirty="0" err="1" smtClean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resources</a:t>
            </a:r>
            <a:r>
              <a:rPr lang="es-ES" sz="1800" dirty="0" smtClean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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mining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was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important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until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the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end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of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the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19th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century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.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Today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is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less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important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due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to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the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exhaustation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of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this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deposits</a:t>
            </a:r>
            <a:r>
              <a:rPr lang="es-ES" sz="1800" dirty="0" smtClean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cs typeface="BrowalliaUPC" panose="020B0604020202020204" pitchFamily="34" charset="-34"/>
              <a:sym typeface="Wingdings" panose="05000000000000000000" pitchFamily="2" charset="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s-ES_tradnl" altLang="en-US" sz="2800" dirty="0" smtClean="0">
                <a:solidFill>
                  <a:srgbClr val="FFC000"/>
                </a:solidFill>
              </a:rPr>
              <a:t>4. </a:t>
            </a:r>
            <a:r>
              <a:rPr lang="es-ES_tradnl" altLang="en-US" sz="2800" dirty="0" err="1" smtClean="0">
                <a:solidFill>
                  <a:srgbClr val="FFC000"/>
                </a:solidFill>
              </a:rPr>
              <a:t>Spanish</a:t>
            </a:r>
            <a:r>
              <a:rPr lang="es-ES_tradnl" altLang="en-US" sz="2800" dirty="0" smtClean="0">
                <a:solidFill>
                  <a:srgbClr val="FFC000"/>
                </a:solidFill>
              </a:rPr>
              <a:t> </a:t>
            </a:r>
            <a:r>
              <a:rPr lang="es-ES_tradnl" altLang="en-US" sz="2800" dirty="0" err="1" smtClean="0">
                <a:solidFill>
                  <a:srgbClr val="FFC000"/>
                </a:solidFill>
              </a:rPr>
              <a:t>industry</a:t>
            </a:r>
            <a:r>
              <a:rPr lang="es-ES_tradnl" altLang="en-US" sz="2800" dirty="0" smtClean="0">
                <a:solidFill>
                  <a:srgbClr val="FFC000"/>
                </a:solidFill>
              </a:rPr>
              <a:t>. General </a:t>
            </a:r>
            <a:r>
              <a:rPr lang="es-ES_tradnl" altLang="en-US" sz="2800" dirty="0" err="1" smtClean="0">
                <a:solidFill>
                  <a:srgbClr val="FFC000"/>
                </a:solidFill>
              </a:rPr>
              <a:t>characteristics</a:t>
            </a:r>
            <a:r>
              <a:rPr lang="es-ES_tradnl" altLang="en-US" sz="2800" dirty="0" smtClean="0">
                <a:solidFill>
                  <a:srgbClr val="76B531"/>
                </a:solidFill>
              </a:rPr>
              <a:t>.</a:t>
            </a:r>
            <a:endParaRPr lang="es-ES" altLang="en-US" sz="2800" dirty="0">
              <a:solidFill>
                <a:srgbClr val="76B531"/>
              </a:solidFill>
            </a:endParaRPr>
          </a:p>
        </p:txBody>
      </p:sp>
      <p:pic>
        <p:nvPicPr>
          <p:cNvPr id="1026" name="Picture 2" descr="http://estaticos01.expansion.com/blogs/conthe/imagenes_posts/2010/08/05/grafic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98" y="2775765"/>
            <a:ext cx="3336662" cy="28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263691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 err="1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Sources</a:t>
            </a:r>
            <a:r>
              <a:rPr lang="es-ES" dirty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of </a:t>
            </a:r>
            <a:r>
              <a:rPr lang="es-ES" dirty="0" err="1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energy</a:t>
            </a:r>
            <a:r>
              <a:rPr lang="es-ES" dirty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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based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on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u="sng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traditional</a:t>
            </a:r>
            <a:r>
              <a:rPr lang="es-ES" u="sng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u="sng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energy</a:t>
            </a:r>
            <a:r>
              <a:rPr lang="es-ES" u="sng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u="sng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sources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	.- </a:t>
            </a:r>
            <a:r>
              <a:rPr lang="es-ES" dirty="0" err="1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Oil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: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the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main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source</a:t>
            </a:r>
            <a:endParaRPr lang="es-ES" dirty="0">
              <a:latin typeface="Calibri" panose="020F0502020204030204" pitchFamily="34" charset="0"/>
              <a:cs typeface="BrowalliaUPC" panose="020B0604020202020204" pitchFamily="34" charset="-34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	- </a:t>
            </a:r>
            <a:r>
              <a:rPr lang="es-ES" dirty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Natural gas</a:t>
            </a: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	- </a:t>
            </a:r>
            <a:r>
              <a:rPr lang="es-ES" dirty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Coal</a:t>
            </a: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	- </a:t>
            </a:r>
            <a:r>
              <a:rPr lang="es-ES" dirty="0" err="1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Hydroelectric</a:t>
            </a:r>
            <a:r>
              <a:rPr lang="es-ES" dirty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energy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: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produced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in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river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basins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in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the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north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of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the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	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Peninsula</a:t>
            </a:r>
            <a:endParaRPr lang="es-ES" dirty="0">
              <a:latin typeface="Calibri" panose="020F0502020204030204" pitchFamily="34" charset="0"/>
              <a:cs typeface="BrowalliaUPC" panose="020B0604020202020204" pitchFamily="34" charset="-34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	- </a:t>
            </a:r>
            <a:r>
              <a:rPr lang="es-ES" dirty="0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Nuclear </a:t>
            </a:r>
            <a:r>
              <a:rPr lang="es-ES" dirty="0" err="1">
                <a:solidFill>
                  <a:srgbClr val="FFC000"/>
                </a:solidFill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energy</a:t>
            </a:r>
            <a:endParaRPr lang="es-ES" dirty="0">
              <a:solidFill>
                <a:srgbClr val="FFC000"/>
              </a:solidFill>
              <a:latin typeface="Calibri" panose="020F0502020204030204" pitchFamily="34" charset="0"/>
              <a:cs typeface="BrowalliaUPC" panose="020B0604020202020204" pitchFamily="34" charset="-34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u="sng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Alternative</a:t>
            </a:r>
            <a:r>
              <a:rPr lang="es-ES" u="sng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u="sng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energy</a:t>
            </a:r>
            <a:r>
              <a:rPr lang="es-ES" u="sng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u="sng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sources</a:t>
            </a:r>
            <a:r>
              <a:rPr lang="es-ES" u="sng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still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account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for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a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relatively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small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proportion</a:t>
            </a:r>
            <a:r>
              <a:rPr lang="es-ES" dirty="0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 of </a:t>
            </a:r>
            <a:r>
              <a:rPr lang="es-ES" dirty="0" err="1">
                <a:latin typeface="Calibri" panose="020F0502020204030204" pitchFamily="34" charset="0"/>
                <a:cs typeface="BrowalliaUPC" panose="020B0604020202020204" pitchFamily="34" charset="-34"/>
                <a:sym typeface="Wingdings" panose="05000000000000000000" pitchFamily="2" charset="2"/>
              </a:rPr>
              <a:t>consumption</a:t>
            </a:r>
            <a:endParaRPr lang="es-ES" dirty="0">
              <a:latin typeface="Calibri" panose="020F0502020204030204" pitchFamily="34" charset="0"/>
              <a:cs typeface="BrowalliaUPC" panose="020B0604020202020204" pitchFamily="34" charset="-34"/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7647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The</a:t>
            </a:r>
            <a:r>
              <a:rPr lang="es-ES" dirty="0" smtClean="0">
                <a:solidFill>
                  <a:srgbClr val="FFC000"/>
                </a:solidFill>
                <a:latin typeface="Calibri" panose="020F0502020204030204" pitchFamily="34" charset="0"/>
              </a:rPr>
              <a:t> industrial </a:t>
            </a:r>
            <a:r>
              <a:rPr lang="es-ES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sectors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7192" r="19132" b="2911"/>
          <a:stretch/>
        </p:blipFill>
        <p:spPr bwMode="auto">
          <a:xfrm>
            <a:off x="971599" y="1268760"/>
            <a:ext cx="6998671" cy="527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9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" y="0"/>
            <a:ext cx="8229600" cy="954803"/>
          </a:xfrm>
        </p:spPr>
        <p:txBody>
          <a:bodyPr/>
          <a:lstStyle/>
          <a:p>
            <a:pPr algn="l"/>
            <a:r>
              <a:rPr lang="es-ES_tradnl" altLang="en-US" sz="2800" dirty="0" smtClean="0">
                <a:solidFill>
                  <a:srgbClr val="FFC000"/>
                </a:solidFill>
              </a:rPr>
              <a:t> </a:t>
            </a:r>
            <a:r>
              <a:rPr lang="es-ES_tradnl" altLang="en-US" sz="2800" dirty="0" err="1" smtClean="0">
                <a:solidFill>
                  <a:srgbClr val="FFC000"/>
                </a:solidFill>
              </a:rPr>
              <a:t>Spanish</a:t>
            </a:r>
            <a:r>
              <a:rPr lang="es-ES_tradnl" altLang="en-US" sz="2800" dirty="0" smtClean="0">
                <a:solidFill>
                  <a:srgbClr val="FFC000"/>
                </a:solidFill>
              </a:rPr>
              <a:t> </a:t>
            </a:r>
            <a:r>
              <a:rPr lang="es-ES_tradnl" altLang="en-US" sz="2800" dirty="0" err="1" smtClean="0">
                <a:solidFill>
                  <a:srgbClr val="FFC000"/>
                </a:solidFill>
              </a:rPr>
              <a:t>industry</a:t>
            </a:r>
            <a:r>
              <a:rPr lang="es-ES_tradnl" altLang="en-US" sz="2800" dirty="0" smtClean="0">
                <a:solidFill>
                  <a:srgbClr val="FFC000"/>
                </a:solidFill>
              </a:rPr>
              <a:t>. </a:t>
            </a:r>
            <a:r>
              <a:rPr lang="es-ES_tradnl" altLang="en-US" sz="2800" dirty="0" err="1" smtClean="0">
                <a:solidFill>
                  <a:srgbClr val="FFC000"/>
                </a:solidFill>
              </a:rPr>
              <a:t>Distribution</a:t>
            </a:r>
            <a:r>
              <a:rPr lang="es-ES_tradnl" altLang="en-US" sz="2800" dirty="0" smtClean="0">
                <a:solidFill>
                  <a:srgbClr val="FFC000"/>
                </a:solidFill>
              </a:rPr>
              <a:t> and </a:t>
            </a:r>
            <a:r>
              <a:rPr lang="es-ES_tradnl" altLang="en-US" sz="2800" dirty="0" err="1" smtClean="0">
                <a:solidFill>
                  <a:srgbClr val="FFC000"/>
                </a:solidFill>
              </a:rPr>
              <a:t>problems</a:t>
            </a:r>
            <a:r>
              <a:rPr lang="es-ES_tradnl" altLang="en-US" sz="2800" dirty="0" smtClean="0">
                <a:solidFill>
                  <a:srgbClr val="76B531"/>
                </a:solidFill>
              </a:rPr>
              <a:t>.</a:t>
            </a:r>
            <a:endParaRPr lang="es-ES" altLang="en-US" sz="2800" dirty="0">
              <a:solidFill>
                <a:srgbClr val="76B531"/>
              </a:solidFill>
            </a:endParaRPr>
          </a:p>
        </p:txBody>
      </p:sp>
      <p:pic>
        <p:nvPicPr>
          <p:cNvPr id="3074" name="Picture 2" descr="http://profedesociales.com/enlaces/materias/tres_eso/nueve_espana_economica/imagenes/mapa_industria_espa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2" y="947726"/>
            <a:ext cx="812050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3356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249</Words>
  <Application>Microsoft Office PowerPoint</Application>
  <PresentationFormat>Presentación en pantalla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Diseño predeterminado</vt:lpstr>
      <vt:lpstr>The Spanish Economy</vt:lpstr>
      <vt:lpstr>1. Agriculture in Spain</vt:lpstr>
      <vt:lpstr>Livestock farming</vt:lpstr>
      <vt:lpstr>The problems in the primary sector</vt:lpstr>
      <vt:lpstr>2. Spanish agricultural landscapes</vt:lpstr>
      <vt:lpstr>3. Fishing activity in Spain</vt:lpstr>
      <vt:lpstr>4. Spanish industry. General characteristics.</vt:lpstr>
      <vt:lpstr>Presentación de PowerPoint</vt:lpstr>
      <vt:lpstr> Spanish industry. Distribution and problems.</vt:lpstr>
      <vt:lpstr>6. The tertiary sector in Spain. Commerce and transport.</vt:lpstr>
      <vt:lpstr>6. The tertiary sector in Spain. Tourism</vt:lpstr>
    </vt:vector>
  </TitlesOfParts>
  <Company>The houze!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Economy</dc:title>
  <dc:creator>Usuario de Windows</dc:creator>
  <cp:lastModifiedBy>Alba</cp:lastModifiedBy>
  <cp:revision>16</cp:revision>
  <dcterms:created xsi:type="dcterms:W3CDTF">2015-04-07T13:57:53Z</dcterms:created>
  <dcterms:modified xsi:type="dcterms:W3CDTF">2015-04-15T10:47:49Z</dcterms:modified>
</cp:coreProperties>
</file>